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notesSlides/notesSlide6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6" r:id="rId2"/>
    <p:sldId id="279" r:id="rId3"/>
    <p:sldId id="257" r:id="rId4"/>
    <p:sldId id="258" r:id="rId5"/>
    <p:sldId id="272" r:id="rId6"/>
    <p:sldId id="259" r:id="rId7"/>
    <p:sldId id="260" r:id="rId8"/>
    <p:sldId id="261" r:id="rId9"/>
    <p:sldId id="263" r:id="rId10"/>
    <p:sldId id="264" r:id="rId11"/>
    <p:sldId id="273" r:id="rId12"/>
    <p:sldId id="274" r:id="rId13"/>
    <p:sldId id="275" r:id="rId14"/>
    <p:sldId id="276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7" r:id="rId23"/>
    <p:sldId id="278" r:id="rId2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6699"/>
    <a:srgbClr val="FF99CC"/>
    <a:srgbClr val="A1E2EB"/>
    <a:srgbClr val="6699FF"/>
    <a:srgbClr val="CC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714" autoAdjust="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3294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5.pn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EDC9AE-DD67-4522-9470-D9DB2918545B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</dgm:pt>
    <dgm:pt modelId="{713F63F1-B6E1-4D7A-819D-122338D9F8A5}">
      <dgm:prSet phldrT="[Texte]" custT="1"/>
      <dgm:spPr>
        <a:solidFill>
          <a:srgbClr val="00B0F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1600" b="1" i="1" dirty="0" smtClean="0"/>
            <a:t>Plage du Fonctionnement  du système: nombre aléatoire exponentiellement distribué</a:t>
          </a:r>
        </a:p>
        <a:p>
          <a:endParaRPr lang="fr-FR" sz="1400" dirty="0"/>
        </a:p>
      </dgm:t>
    </dgm:pt>
    <dgm:pt modelId="{A0EC3A0B-4A05-436A-A896-19351895D0A2}" type="parTrans" cxnId="{0BD7DAAE-2CE8-4B29-B54A-729F7594CD09}">
      <dgm:prSet/>
      <dgm:spPr/>
      <dgm:t>
        <a:bodyPr/>
        <a:lstStyle/>
        <a:p>
          <a:endParaRPr lang="fr-FR"/>
        </a:p>
      </dgm:t>
    </dgm:pt>
    <dgm:pt modelId="{D827BB78-3B5D-4845-AA8A-1BA6B8B84BD0}" type="sibTrans" cxnId="{0BD7DAAE-2CE8-4B29-B54A-729F7594CD09}">
      <dgm:prSet/>
      <dgm:spPr/>
      <dgm:t>
        <a:bodyPr/>
        <a:lstStyle/>
        <a:p>
          <a:endParaRPr lang="fr-FR"/>
        </a:p>
      </dgm:t>
    </dgm:pt>
    <dgm:pt modelId="{1446649B-328B-4B44-8E56-5C4BCBC2A3E7}">
      <dgm:prSet phldrT="[Texte]" phldr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fr-FR" dirty="0"/>
        </a:p>
      </dgm:t>
    </dgm:pt>
    <dgm:pt modelId="{E75DB5FB-EAAC-44ED-B00C-8F1425ECFF33}" type="parTrans" cxnId="{CDEE5D3E-A820-4F06-9025-2F25267F9669}">
      <dgm:prSet/>
      <dgm:spPr/>
      <dgm:t>
        <a:bodyPr/>
        <a:lstStyle/>
        <a:p>
          <a:endParaRPr lang="fr-FR"/>
        </a:p>
      </dgm:t>
    </dgm:pt>
    <dgm:pt modelId="{9B4CD048-9753-47C0-AF7B-DD0FA45E3B03}" type="sibTrans" cxnId="{CDEE5D3E-A820-4F06-9025-2F25267F9669}">
      <dgm:prSet/>
      <dgm:spPr/>
      <dgm:t>
        <a:bodyPr/>
        <a:lstStyle/>
        <a:p>
          <a:endParaRPr lang="fr-FR"/>
        </a:p>
      </dgm:t>
    </dgm:pt>
    <dgm:pt modelId="{1C24B187-7EC9-4F11-A515-DCE5C54F10BA}">
      <dgm:prSet phldrT="[Texte]"/>
      <dgm:spPr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dirty="0"/>
        </a:p>
      </dgm:t>
    </dgm:pt>
    <dgm:pt modelId="{0B4DBBD4-FF2E-4E6F-92DB-A16408F786A6}" type="sibTrans" cxnId="{3B51B37E-793E-4495-878E-B8BDA575A020}">
      <dgm:prSet/>
      <dgm:spPr/>
      <dgm:t>
        <a:bodyPr/>
        <a:lstStyle/>
        <a:p>
          <a:endParaRPr lang="fr-FR"/>
        </a:p>
      </dgm:t>
    </dgm:pt>
    <dgm:pt modelId="{DF514560-29E1-465D-8B40-753DE6FF3919}" type="parTrans" cxnId="{3B51B37E-793E-4495-878E-B8BDA575A020}">
      <dgm:prSet/>
      <dgm:spPr/>
      <dgm:t>
        <a:bodyPr/>
        <a:lstStyle/>
        <a:p>
          <a:endParaRPr lang="fr-FR"/>
        </a:p>
      </dgm:t>
    </dgm:pt>
    <dgm:pt modelId="{511CA271-4EF3-43EF-9183-F65E1A397915}" type="pres">
      <dgm:prSet presAssocID="{39EDC9AE-DD67-4522-9470-D9DB2918545B}" presName="diagram" presStyleCnt="0">
        <dgm:presLayoutVars>
          <dgm:dir/>
          <dgm:animLvl val="lvl"/>
          <dgm:resizeHandles val="exact"/>
        </dgm:presLayoutVars>
      </dgm:prSet>
      <dgm:spPr/>
    </dgm:pt>
    <dgm:pt modelId="{64F2EF06-CCC3-4053-9C4E-BEB8B7BC3027}" type="pres">
      <dgm:prSet presAssocID="{1C24B187-7EC9-4F11-A515-DCE5C54F10BA}" presName="compNode" presStyleCnt="0"/>
      <dgm:spPr/>
    </dgm:pt>
    <dgm:pt modelId="{49462264-F77B-4D9F-929F-A32DBB1441F7}" type="pres">
      <dgm:prSet presAssocID="{1C24B187-7EC9-4F11-A515-DCE5C54F10BA}" presName="childRect" presStyleLbl="bgAcc1" presStyleIdx="0" presStyleCnt="3" custScaleY="178516" custLinFactNeighborX="-1422" custLinFactNeighborY="-1171">
        <dgm:presLayoutVars>
          <dgm:bulletEnabled val="1"/>
        </dgm:presLayoutVars>
      </dgm:prSet>
      <dgm:spPr>
        <a:solidFill>
          <a:srgbClr val="FFFF00">
            <a:alpha val="90000"/>
          </a:srgb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60E0674E-FC14-4F56-A523-33C1E06C3583}" type="pres">
      <dgm:prSet presAssocID="{1C24B187-7EC9-4F11-A515-DCE5C54F10BA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7F73B6-7A46-4542-B55C-6448D293AE6D}" type="pres">
      <dgm:prSet presAssocID="{1C24B187-7EC9-4F11-A515-DCE5C54F10BA}" presName="parentRect" presStyleLbl="alignNode1" presStyleIdx="0" presStyleCnt="3" custScaleY="170676"/>
      <dgm:spPr/>
      <dgm:t>
        <a:bodyPr/>
        <a:lstStyle/>
        <a:p>
          <a:endParaRPr lang="fr-FR"/>
        </a:p>
      </dgm:t>
    </dgm:pt>
    <dgm:pt modelId="{84CBAFBD-84C4-43E3-A17B-97E14E76C8FB}" type="pres">
      <dgm:prSet presAssocID="{1C24B187-7EC9-4F11-A515-DCE5C54F10BA}" presName="adorn" presStyleLbl="fgAccFollowNode1" presStyleIdx="0" presStyleCnt="3" custLinFactX="51978" custLinFactY="18917" custLinFactNeighborX="100000" custLinFactNeighborY="100000"/>
      <dgm:spPr/>
    </dgm:pt>
    <dgm:pt modelId="{93B3846E-31A7-474C-A5DE-402245563E96}" type="pres">
      <dgm:prSet presAssocID="{0B4DBBD4-FF2E-4E6F-92DB-A16408F786A6}" presName="sibTrans" presStyleLbl="sibTrans2D1" presStyleIdx="0" presStyleCnt="0"/>
      <dgm:spPr/>
      <dgm:t>
        <a:bodyPr/>
        <a:lstStyle/>
        <a:p>
          <a:endParaRPr lang="fr-FR"/>
        </a:p>
      </dgm:t>
    </dgm:pt>
    <dgm:pt modelId="{B887651E-DAE8-43B4-978F-7AA646DB7497}" type="pres">
      <dgm:prSet presAssocID="{713F63F1-B6E1-4D7A-819D-122338D9F8A5}" presName="compNode" presStyleCnt="0"/>
      <dgm:spPr/>
    </dgm:pt>
    <dgm:pt modelId="{D9DBE5C2-CC70-46B8-A194-2A61FED7B16A}" type="pres">
      <dgm:prSet presAssocID="{713F63F1-B6E1-4D7A-819D-122338D9F8A5}" presName="childRect" presStyleLbl="bgAcc1" presStyleIdx="1" presStyleCnt="3" custScaleY="146209" custLinFactNeighborX="600" custLinFactNeighborY="-1731">
        <dgm:presLayoutVars>
          <dgm:bulletEnabled val="1"/>
        </dgm:presLayoutVars>
      </dgm:prSet>
      <dgm:spPr>
        <a:solidFill>
          <a:srgbClr val="FFFF00">
            <a:alpha val="90000"/>
          </a:srgb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26CC9348-7BBA-45E5-98E8-EDC28EF808F5}" type="pres">
      <dgm:prSet presAssocID="{713F63F1-B6E1-4D7A-819D-122338D9F8A5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77F0EEE-75B7-4CF1-B428-20F2DEE4A046}" type="pres">
      <dgm:prSet presAssocID="{713F63F1-B6E1-4D7A-819D-122338D9F8A5}" presName="parentRect" presStyleLbl="alignNode1" presStyleIdx="1" presStyleCnt="3" custScaleY="307304" custLinFactNeighborX="1704"/>
      <dgm:spPr/>
      <dgm:t>
        <a:bodyPr/>
        <a:lstStyle/>
        <a:p>
          <a:endParaRPr lang="fr-FR"/>
        </a:p>
      </dgm:t>
    </dgm:pt>
    <dgm:pt modelId="{908A04CA-FCC0-4B8C-9C4C-47B5D5608C46}" type="pres">
      <dgm:prSet presAssocID="{713F63F1-B6E1-4D7A-819D-122338D9F8A5}" presName="adorn" presStyleLbl="fgAccFollowNode1" presStyleIdx="1" presStyleCnt="3" custLinFactY="27413" custLinFactNeighborX="-3668" custLinFactNeighborY="100000"/>
      <dgm:spPr/>
    </dgm:pt>
    <dgm:pt modelId="{68FCD803-05DB-4D8A-A960-A893F8612AB4}" type="pres">
      <dgm:prSet presAssocID="{D827BB78-3B5D-4845-AA8A-1BA6B8B84BD0}" presName="sibTrans" presStyleLbl="sibTrans2D1" presStyleIdx="0" presStyleCnt="0"/>
      <dgm:spPr/>
      <dgm:t>
        <a:bodyPr/>
        <a:lstStyle/>
        <a:p>
          <a:endParaRPr lang="fr-FR"/>
        </a:p>
      </dgm:t>
    </dgm:pt>
    <dgm:pt modelId="{01087D4C-AE38-4F25-B787-BF817FB8B5C1}" type="pres">
      <dgm:prSet presAssocID="{1446649B-328B-4B44-8E56-5C4BCBC2A3E7}" presName="compNode" presStyleCnt="0"/>
      <dgm:spPr/>
    </dgm:pt>
    <dgm:pt modelId="{2536EBF1-D9AE-46A8-8822-F0270223B556}" type="pres">
      <dgm:prSet presAssocID="{1446649B-328B-4B44-8E56-5C4BCBC2A3E7}" presName="childRect" presStyleLbl="bgAcc1" presStyleIdx="2" presStyleCnt="3" custLinFactNeighborX="-351" custLinFactNeighborY="862">
        <dgm:presLayoutVars>
          <dgm:bulletEnabled val="1"/>
        </dgm:presLayoutVars>
      </dgm:prSet>
      <dgm:spPr>
        <a:solidFill>
          <a:srgbClr val="FFFF00">
            <a:alpha val="90000"/>
          </a:srgbClr>
        </a:solidFill>
      </dgm:spPr>
    </dgm:pt>
    <dgm:pt modelId="{D9E89EBF-8A8B-4C06-B552-C35FFF589E3F}" type="pres">
      <dgm:prSet presAssocID="{1446649B-328B-4B44-8E56-5C4BCBC2A3E7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1D2354D-2540-4A68-B7A6-55115D47DAF8}" type="pres">
      <dgm:prSet presAssocID="{1446649B-328B-4B44-8E56-5C4BCBC2A3E7}" presName="parentRect" presStyleLbl="alignNode1" presStyleIdx="2" presStyleCnt="3" custScaleY="309157"/>
      <dgm:spPr/>
      <dgm:t>
        <a:bodyPr/>
        <a:lstStyle/>
        <a:p>
          <a:endParaRPr lang="fr-FR"/>
        </a:p>
      </dgm:t>
    </dgm:pt>
    <dgm:pt modelId="{FA171C14-8479-4AE6-9352-CFDA2D87FD02}" type="pres">
      <dgm:prSet presAssocID="{1446649B-328B-4B44-8E56-5C4BCBC2A3E7}" presName="adorn" presStyleLbl="fgAccFollowNode1" presStyleIdx="2" presStyleCnt="3" custFlipVert="1" custScaleY="47790" custLinFactX="-25331" custLinFactY="61425" custLinFactNeighborX="-100000" custLinFactNeighborY="100000"/>
      <dgm:spPr/>
    </dgm:pt>
  </dgm:ptLst>
  <dgm:cxnLst>
    <dgm:cxn modelId="{0BD7DAAE-2CE8-4B29-B54A-729F7594CD09}" srcId="{39EDC9AE-DD67-4522-9470-D9DB2918545B}" destId="{713F63F1-B6E1-4D7A-819D-122338D9F8A5}" srcOrd="1" destOrd="0" parTransId="{A0EC3A0B-4A05-436A-A896-19351895D0A2}" sibTransId="{D827BB78-3B5D-4845-AA8A-1BA6B8B84BD0}"/>
    <dgm:cxn modelId="{3B51B37E-793E-4495-878E-B8BDA575A020}" srcId="{39EDC9AE-DD67-4522-9470-D9DB2918545B}" destId="{1C24B187-7EC9-4F11-A515-DCE5C54F10BA}" srcOrd="0" destOrd="0" parTransId="{DF514560-29E1-465D-8B40-753DE6FF3919}" sibTransId="{0B4DBBD4-FF2E-4E6F-92DB-A16408F786A6}"/>
    <dgm:cxn modelId="{69185CB4-8782-4F16-9FD8-1AA0C20C821B}" type="presOf" srcId="{1446649B-328B-4B44-8E56-5C4BCBC2A3E7}" destId="{11D2354D-2540-4A68-B7A6-55115D47DAF8}" srcOrd="1" destOrd="0" presId="urn:microsoft.com/office/officeart/2005/8/layout/bList2"/>
    <dgm:cxn modelId="{4DDB1EF2-89B9-4CF3-906F-AB791830DC2C}" type="presOf" srcId="{713F63F1-B6E1-4D7A-819D-122338D9F8A5}" destId="{B77F0EEE-75B7-4CF1-B428-20F2DEE4A046}" srcOrd="1" destOrd="0" presId="urn:microsoft.com/office/officeart/2005/8/layout/bList2"/>
    <dgm:cxn modelId="{EFC5D0CB-8BCB-4AC5-947C-68EBEDD2F447}" type="presOf" srcId="{1C24B187-7EC9-4F11-A515-DCE5C54F10BA}" destId="{7F7F73B6-7A46-4542-B55C-6448D293AE6D}" srcOrd="1" destOrd="0" presId="urn:microsoft.com/office/officeart/2005/8/layout/bList2"/>
    <dgm:cxn modelId="{ED894B94-C8AF-4EB0-B305-FC735934030E}" type="presOf" srcId="{D827BB78-3B5D-4845-AA8A-1BA6B8B84BD0}" destId="{68FCD803-05DB-4D8A-A960-A893F8612AB4}" srcOrd="0" destOrd="0" presId="urn:microsoft.com/office/officeart/2005/8/layout/bList2"/>
    <dgm:cxn modelId="{B90A7DB7-8527-4918-8AE7-4C30CDFEA667}" type="presOf" srcId="{0B4DBBD4-FF2E-4E6F-92DB-A16408F786A6}" destId="{93B3846E-31A7-474C-A5DE-402245563E96}" srcOrd="0" destOrd="0" presId="urn:microsoft.com/office/officeart/2005/8/layout/bList2"/>
    <dgm:cxn modelId="{89F1B7ED-E065-41FC-8F26-B6AD2DCB37AE}" type="presOf" srcId="{1446649B-328B-4B44-8E56-5C4BCBC2A3E7}" destId="{D9E89EBF-8A8B-4C06-B552-C35FFF589E3F}" srcOrd="0" destOrd="0" presId="urn:microsoft.com/office/officeart/2005/8/layout/bList2"/>
    <dgm:cxn modelId="{CDEE5D3E-A820-4F06-9025-2F25267F9669}" srcId="{39EDC9AE-DD67-4522-9470-D9DB2918545B}" destId="{1446649B-328B-4B44-8E56-5C4BCBC2A3E7}" srcOrd="2" destOrd="0" parTransId="{E75DB5FB-EAAC-44ED-B00C-8F1425ECFF33}" sibTransId="{9B4CD048-9753-47C0-AF7B-DD0FA45E3B03}"/>
    <dgm:cxn modelId="{43227EF7-9E19-49B7-ADD4-1C66DED66AAE}" type="presOf" srcId="{1C24B187-7EC9-4F11-A515-DCE5C54F10BA}" destId="{60E0674E-FC14-4F56-A523-33C1E06C3583}" srcOrd="0" destOrd="0" presId="urn:microsoft.com/office/officeart/2005/8/layout/bList2"/>
    <dgm:cxn modelId="{EE01EEB7-2FFB-43C3-8A11-E15B10F3828F}" type="presOf" srcId="{39EDC9AE-DD67-4522-9470-D9DB2918545B}" destId="{511CA271-4EF3-43EF-9183-F65E1A397915}" srcOrd="0" destOrd="0" presId="urn:microsoft.com/office/officeart/2005/8/layout/bList2"/>
    <dgm:cxn modelId="{4C0BB720-FDC5-43F2-9DDC-4B3EB97FBCE3}" type="presOf" srcId="{713F63F1-B6E1-4D7A-819D-122338D9F8A5}" destId="{26CC9348-7BBA-45E5-98E8-EDC28EF808F5}" srcOrd="0" destOrd="0" presId="urn:microsoft.com/office/officeart/2005/8/layout/bList2"/>
    <dgm:cxn modelId="{0A08DAF4-01BB-416B-AD52-3DD4F05839A0}" type="presParOf" srcId="{511CA271-4EF3-43EF-9183-F65E1A397915}" destId="{64F2EF06-CCC3-4053-9C4E-BEB8B7BC3027}" srcOrd="0" destOrd="0" presId="urn:microsoft.com/office/officeart/2005/8/layout/bList2"/>
    <dgm:cxn modelId="{E7B6CD36-390A-4EA2-BC74-2A9DAE48D4B2}" type="presParOf" srcId="{64F2EF06-CCC3-4053-9C4E-BEB8B7BC3027}" destId="{49462264-F77B-4D9F-929F-A32DBB1441F7}" srcOrd="0" destOrd="0" presId="urn:microsoft.com/office/officeart/2005/8/layout/bList2"/>
    <dgm:cxn modelId="{CB3C80D0-F862-4387-AADD-5B2750D4AFE0}" type="presParOf" srcId="{64F2EF06-CCC3-4053-9C4E-BEB8B7BC3027}" destId="{60E0674E-FC14-4F56-A523-33C1E06C3583}" srcOrd="1" destOrd="0" presId="urn:microsoft.com/office/officeart/2005/8/layout/bList2"/>
    <dgm:cxn modelId="{E6915315-703A-4720-99DB-59953FB2D024}" type="presParOf" srcId="{64F2EF06-CCC3-4053-9C4E-BEB8B7BC3027}" destId="{7F7F73B6-7A46-4542-B55C-6448D293AE6D}" srcOrd="2" destOrd="0" presId="urn:microsoft.com/office/officeart/2005/8/layout/bList2"/>
    <dgm:cxn modelId="{97814FA7-B8A4-477C-B2C5-CE96C44907C7}" type="presParOf" srcId="{64F2EF06-CCC3-4053-9C4E-BEB8B7BC3027}" destId="{84CBAFBD-84C4-43E3-A17B-97E14E76C8FB}" srcOrd="3" destOrd="0" presId="urn:microsoft.com/office/officeart/2005/8/layout/bList2"/>
    <dgm:cxn modelId="{2F935562-F77F-4E7B-9BE7-B4CA3FCF20DF}" type="presParOf" srcId="{511CA271-4EF3-43EF-9183-F65E1A397915}" destId="{93B3846E-31A7-474C-A5DE-402245563E96}" srcOrd="1" destOrd="0" presId="urn:microsoft.com/office/officeart/2005/8/layout/bList2"/>
    <dgm:cxn modelId="{CC031AFD-1519-4BAA-BA35-5EA99040ED40}" type="presParOf" srcId="{511CA271-4EF3-43EF-9183-F65E1A397915}" destId="{B887651E-DAE8-43B4-978F-7AA646DB7497}" srcOrd="2" destOrd="0" presId="urn:microsoft.com/office/officeart/2005/8/layout/bList2"/>
    <dgm:cxn modelId="{C3749A93-74D4-4091-9032-127548886415}" type="presParOf" srcId="{B887651E-DAE8-43B4-978F-7AA646DB7497}" destId="{D9DBE5C2-CC70-46B8-A194-2A61FED7B16A}" srcOrd="0" destOrd="0" presId="urn:microsoft.com/office/officeart/2005/8/layout/bList2"/>
    <dgm:cxn modelId="{E4B3BD96-411B-4F96-8A2A-00B745213932}" type="presParOf" srcId="{B887651E-DAE8-43B4-978F-7AA646DB7497}" destId="{26CC9348-7BBA-45E5-98E8-EDC28EF808F5}" srcOrd="1" destOrd="0" presId="urn:microsoft.com/office/officeart/2005/8/layout/bList2"/>
    <dgm:cxn modelId="{AB7E89A3-5453-4345-892A-8179887112E6}" type="presParOf" srcId="{B887651E-DAE8-43B4-978F-7AA646DB7497}" destId="{B77F0EEE-75B7-4CF1-B428-20F2DEE4A046}" srcOrd="2" destOrd="0" presId="urn:microsoft.com/office/officeart/2005/8/layout/bList2"/>
    <dgm:cxn modelId="{FA0F07D2-9FAF-4BD7-9FB7-568E9469654D}" type="presParOf" srcId="{B887651E-DAE8-43B4-978F-7AA646DB7497}" destId="{908A04CA-FCC0-4B8C-9C4C-47B5D5608C46}" srcOrd="3" destOrd="0" presId="urn:microsoft.com/office/officeart/2005/8/layout/bList2"/>
    <dgm:cxn modelId="{7CE49C7D-0D19-4AB0-B742-E8CB5190CDF5}" type="presParOf" srcId="{511CA271-4EF3-43EF-9183-F65E1A397915}" destId="{68FCD803-05DB-4D8A-A960-A893F8612AB4}" srcOrd="3" destOrd="0" presId="urn:microsoft.com/office/officeart/2005/8/layout/bList2"/>
    <dgm:cxn modelId="{1EBCD28A-ED14-46C1-8BC8-DA0FF8FB1908}" type="presParOf" srcId="{511CA271-4EF3-43EF-9183-F65E1A397915}" destId="{01087D4C-AE38-4F25-B787-BF817FB8B5C1}" srcOrd="4" destOrd="0" presId="urn:microsoft.com/office/officeart/2005/8/layout/bList2"/>
    <dgm:cxn modelId="{BE6C264A-3C84-4D9C-BA3F-E5BC3CF6944E}" type="presParOf" srcId="{01087D4C-AE38-4F25-B787-BF817FB8B5C1}" destId="{2536EBF1-D9AE-46A8-8822-F0270223B556}" srcOrd="0" destOrd="0" presId="urn:microsoft.com/office/officeart/2005/8/layout/bList2"/>
    <dgm:cxn modelId="{66287B67-97BA-4BFD-9E4A-B9619AD46D7B}" type="presParOf" srcId="{01087D4C-AE38-4F25-B787-BF817FB8B5C1}" destId="{D9E89EBF-8A8B-4C06-B552-C35FFF589E3F}" srcOrd="1" destOrd="0" presId="urn:microsoft.com/office/officeart/2005/8/layout/bList2"/>
    <dgm:cxn modelId="{ECF254CD-0C65-4B19-9D56-5618433084A8}" type="presParOf" srcId="{01087D4C-AE38-4F25-B787-BF817FB8B5C1}" destId="{11D2354D-2540-4A68-B7A6-55115D47DAF8}" srcOrd="2" destOrd="0" presId="urn:microsoft.com/office/officeart/2005/8/layout/bList2"/>
    <dgm:cxn modelId="{DBDF46EB-0302-43D3-AAF9-A8C4D49595F0}" type="presParOf" srcId="{01087D4C-AE38-4F25-B787-BF817FB8B5C1}" destId="{FA171C14-8479-4AE6-9352-CFDA2D87FD02}" srcOrd="3" destOrd="0" presId="urn:microsoft.com/office/officeart/2005/8/layout/bList2"/>
  </dgm:cxnLst>
  <dgm:bg>
    <a:solidFill>
      <a:schemeClr val="accent5">
        <a:lumMod val="40000"/>
        <a:lumOff val="60000"/>
      </a:schemeClr>
    </a:solidFill>
  </dgm:bg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F8C9F5-9B7D-494F-AD3B-80AB3600E2D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28FECA6-7F47-446D-BCC3-06DE9779BB2A}">
      <dgm:prSet phldrT="[Texte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fr-FR" dirty="0" smtClean="0"/>
            <a:t>Couverture de fautes (F.C.)</a:t>
          </a:r>
          <a:endParaRPr lang="fr-FR" dirty="0"/>
        </a:p>
      </dgm:t>
    </dgm:pt>
    <dgm:pt modelId="{3E4B03F4-2160-490C-A424-0F9E861DDE49}" type="parTrans" cxnId="{8E4CC1C3-5E32-45FA-AFA5-BC835EEAFFEC}">
      <dgm:prSet/>
      <dgm:spPr/>
      <dgm:t>
        <a:bodyPr/>
        <a:lstStyle/>
        <a:p>
          <a:endParaRPr lang="fr-FR"/>
        </a:p>
      </dgm:t>
    </dgm:pt>
    <dgm:pt modelId="{A7659C4F-E6F3-435F-9561-D5978C6EE9FF}" type="sibTrans" cxnId="{8E4CC1C3-5E32-45FA-AFA5-BC835EEAFFEC}">
      <dgm:prSet/>
      <dgm:spPr/>
      <dgm:t>
        <a:bodyPr/>
        <a:lstStyle/>
        <a:p>
          <a:endParaRPr lang="fr-FR"/>
        </a:p>
      </dgm:t>
    </dgm:pt>
    <dgm:pt modelId="{DDB21A71-4A19-48C1-BAEB-EFB446DCA951}">
      <dgm:prSet phldrT="[Texte]"/>
      <dgm:spPr/>
      <dgm:t>
        <a:bodyPr/>
        <a:lstStyle/>
        <a:p>
          <a:r>
            <a:rPr lang="fr-FR" dirty="0" smtClean="0"/>
            <a:t>Le FC pour un ensemble de vecteur est:</a:t>
          </a:r>
          <a:endParaRPr lang="fr-FR" dirty="0"/>
        </a:p>
      </dgm:t>
    </dgm:pt>
    <dgm:pt modelId="{107C5DF5-7A3B-4EF5-9C7C-DDE5FF8ACADD}" type="parTrans" cxnId="{38B96DC3-829D-4371-9741-4B96B9550FCF}">
      <dgm:prSet/>
      <dgm:spPr/>
      <dgm:t>
        <a:bodyPr/>
        <a:lstStyle/>
        <a:p>
          <a:endParaRPr lang="fr-FR"/>
        </a:p>
      </dgm:t>
    </dgm:pt>
    <dgm:pt modelId="{6DC81511-2E96-44A8-B12B-FA4F13DAC1F6}" type="sibTrans" cxnId="{38B96DC3-829D-4371-9741-4B96B9550FCF}">
      <dgm:prSet/>
      <dgm:spPr/>
      <dgm:t>
        <a:bodyPr/>
        <a:lstStyle/>
        <a:p>
          <a:endParaRPr lang="fr-FR"/>
        </a:p>
      </dgm:t>
    </dgm:pt>
    <dgm:pt modelId="{99D38924-75B5-4C8B-857B-440B34584684}">
      <dgm:prSet phldrT="[Texte]" phldr="1"/>
      <dgm:spPr/>
      <dgm:t>
        <a:bodyPr/>
        <a:lstStyle/>
        <a:p>
          <a:endParaRPr lang="fr-FR"/>
        </a:p>
      </dgm:t>
    </dgm:pt>
    <dgm:pt modelId="{1D095EAC-E2B1-4C41-85C1-42169C70C279}" type="parTrans" cxnId="{96A794A5-F9F3-4D68-99FA-D6B2459849A3}">
      <dgm:prSet/>
      <dgm:spPr/>
      <dgm:t>
        <a:bodyPr/>
        <a:lstStyle/>
        <a:p>
          <a:endParaRPr lang="fr-FR"/>
        </a:p>
      </dgm:t>
    </dgm:pt>
    <dgm:pt modelId="{52FF3D77-5949-40A6-9DA4-3BA69D9FF4E7}" type="sibTrans" cxnId="{96A794A5-F9F3-4D68-99FA-D6B2459849A3}">
      <dgm:prSet/>
      <dgm:spPr/>
      <dgm:t>
        <a:bodyPr/>
        <a:lstStyle/>
        <a:p>
          <a:endParaRPr lang="fr-FR"/>
        </a:p>
      </dgm:t>
    </dgm:pt>
    <dgm:pt modelId="{AF3791B5-650B-4FA9-A55F-7DC4D31CD23C}">
      <dgm:prSet phldrT="[Texte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fr-FR" dirty="0" smtClean="0"/>
            <a:t>Efficacité </a:t>
          </a:r>
          <a:r>
            <a:rPr lang="fr-FR" dirty="0" smtClean="0"/>
            <a:t>(EF)de </a:t>
          </a:r>
          <a:r>
            <a:rPr lang="fr-FR" dirty="0" smtClean="0"/>
            <a:t>la détection de </a:t>
          </a:r>
          <a:r>
            <a:rPr lang="fr-FR" dirty="0" smtClean="0"/>
            <a:t>faute(DF)</a:t>
          </a:r>
          <a:endParaRPr lang="fr-FR" dirty="0"/>
        </a:p>
      </dgm:t>
    </dgm:pt>
    <dgm:pt modelId="{8B9371F5-DD4E-45CF-9CF3-0B62BAFEA657}" type="parTrans" cxnId="{7D16EC3C-5612-4B30-BEE4-496D0735DF09}">
      <dgm:prSet/>
      <dgm:spPr/>
      <dgm:t>
        <a:bodyPr/>
        <a:lstStyle/>
        <a:p>
          <a:endParaRPr lang="fr-FR"/>
        </a:p>
      </dgm:t>
    </dgm:pt>
    <dgm:pt modelId="{72E7E7A1-8287-4558-A6AE-95632FBFF8F8}" type="sibTrans" cxnId="{7D16EC3C-5612-4B30-BEE4-496D0735DF09}">
      <dgm:prSet/>
      <dgm:spPr/>
      <dgm:t>
        <a:bodyPr/>
        <a:lstStyle/>
        <a:p>
          <a:endParaRPr lang="fr-FR"/>
        </a:p>
      </dgm:t>
    </dgm:pt>
    <dgm:pt modelId="{36061D95-D80C-479E-BDD4-D69D32F8CA7E}">
      <dgm:prSet phldrT="[Texte]"/>
      <dgm:spPr/>
      <dgm:t>
        <a:bodyPr/>
        <a:lstStyle/>
        <a:p>
          <a:r>
            <a:rPr lang="fr-FR" dirty="0" smtClean="0"/>
            <a:t>La DF n’est jamais atteinte à 100%: couverture de 100% impossible parfois à cause de fautes non détectables</a:t>
          </a:r>
          <a:r>
            <a:rPr lang="fr-FR" dirty="0" smtClean="0">
              <a:sym typeface="Wingdings" pitchFamily="2" charset="2"/>
            </a:rPr>
            <a:t></a:t>
          </a:r>
          <a:endParaRPr lang="fr-FR" dirty="0"/>
        </a:p>
      </dgm:t>
    </dgm:pt>
    <dgm:pt modelId="{105459E0-6A23-4029-BE31-255595F9E13C}" type="parTrans" cxnId="{59BC6ACE-E53B-4A49-BE97-9B9AEAB88AD5}">
      <dgm:prSet/>
      <dgm:spPr/>
      <dgm:t>
        <a:bodyPr/>
        <a:lstStyle/>
        <a:p>
          <a:endParaRPr lang="fr-FR"/>
        </a:p>
      </dgm:t>
    </dgm:pt>
    <dgm:pt modelId="{EA2F5E00-D5F1-4208-BC5A-81CF35006F75}" type="sibTrans" cxnId="{59BC6ACE-E53B-4A49-BE97-9B9AEAB88AD5}">
      <dgm:prSet/>
      <dgm:spPr/>
      <dgm:t>
        <a:bodyPr/>
        <a:lstStyle/>
        <a:p>
          <a:endParaRPr lang="fr-FR"/>
        </a:p>
      </dgm:t>
    </dgm:pt>
    <dgm:pt modelId="{A2DE4E7E-8CA1-426E-946B-473FAF8D7BAB}">
      <dgm:prSet phldrT="[Texte]" phldr="1"/>
      <dgm:spPr/>
      <dgm:t>
        <a:bodyPr/>
        <a:lstStyle/>
        <a:p>
          <a:endParaRPr lang="fr-FR"/>
        </a:p>
      </dgm:t>
    </dgm:pt>
    <dgm:pt modelId="{AA8DFBE0-03E4-4438-ABC5-41A141C61C05}" type="parTrans" cxnId="{4BAC96D1-446B-4555-A297-20FAE6EDD2A7}">
      <dgm:prSet/>
      <dgm:spPr/>
      <dgm:t>
        <a:bodyPr/>
        <a:lstStyle/>
        <a:p>
          <a:endParaRPr lang="fr-FR"/>
        </a:p>
      </dgm:t>
    </dgm:pt>
    <dgm:pt modelId="{480BDB78-5A2E-4FCF-8F2D-FAA479AAAAFF}" type="sibTrans" cxnId="{4BAC96D1-446B-4555-A297-20FAE6EDD2A7}">
      <dgm:prSet/>
      <dgm:spPr/>
      <dgm:t>
        <a:bodyPr/>
        <a:lstStyle/>
        <a:p>
          <a:endParaRPr lang="fr-FR"/>
        </a:p>
      </dgm:t>
    </dgm:pt>
    <dgm:pt modelId="{7BADA19D-E1A3-4CF4-9419-51A5D73B9274}">
      <dgm:prSet phldrT="[Texte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fr-FR" dirty="0" smtClean="0"/>
            <a:t>Taux de </a:t>
          </a:r>
          <a:r>
            <a:rPr lang="fr-FR" dirty="0" err="1" smtClean="0"/>
            <a:t>rejet:TR</a:t>
          </a:r>
          <a:endParaRPr lang="fr-FR" dirty="0"/>
        </a:p>
      </dgm:t>
    </dgm:pt>
    <dgm:pt modelId="{18C33102-CFEC-4A2C-9C73-2CB852527F4F}" type="parTrans" cxnId="{150F9BE0-6FD6-4C0D-A772-C4DC09C24AA2}">
      <dgm:prSet/>
      <dgm:spPr/>
      <dgm:t>
        <a:bodyPr/>
        <a:lstStyle/>
        <a:p>
          <a:endParaRPr lang="fr-FR"/>
        </a:p>
      </dgm:t>
    </dgm:pt>
    <dgm:pt modelId="{63046598-0DBC-4DF0-9F35-DD39A1D8957C}" type="sibTrans" cxnId="{150F9BE0-6FD6-4C0D-A772-C4DC09C24AA2}">
      <dgm:prSet/>
      <dgm:spPr/>
      <dgm:t>
        <a:bodyPr/>
        <a:lstStyle/>
        <a:p>
          <a:endParaRPr lang="fr-FR"/>
        </a:p>
      </dgm:t>
    </dgm:pt>
    <dgm:pt modelId="{030D2CCF-0362-44E1-9CA5-D5D72E9008CA}">
      <dgm:prSet phldrT="[Texte]"/>
      <dgm:spPr/>
      <dgm:t>
        <a:bodyPr/>
        <a:lstStyle/>
        <a:p>
          <a:r>
            <a:rPr lang="fr-FR" dirty="0" smtClean="0"/>
            <a:t>Le TR est estimé </a:t>
          </a:r>
          <a:r>
            <a:rPr lang="fr-FR" dirty="0" smtClean="0"/>
            <a:t>comme</a:t>
          </a:r>
          <a:r>
            <a:rPr lang="fr-FR" dirty="0" smtClean="0"/>
            <a:t>: TR=1-(Rendement)**(1-FC)</a:t>
          </a:r>
          <a:endParaRPr lang="fr-FR" dirty="0"/>
        </a:p>
      </dgm:t>
    </dgm:pt>
    <dgm:pt modelId="{DC431CE8-D756-4C0C-94AD-AFD842BBC1B6}" type="parTrans" cxnId="{109731B0-9C58-484B-90BB-26A057B7F383}">
      <dgm:prSet/>
      <dgm:spPr/>
      <dgm:t>
        <a:bodyPr/>
        <a:lstStyle/>
        <a:p>
          <a:endParaRPr lang="fr-FR"/>
        </a:p>
      </dgm:t>
    </dgm:pt>
    <dgm:pt modelId="{7CF0C3C5-8E37-477F-83FC-BBD9506ED625}" type="sibTrans" cxnId="{109731B0-9C58-484B-90BB-26A057B7F383}">
      <dgm:prSet/>
      <dgm:spPr/>
      <dgm:t>
        <a:bodyPr/>
        <a:lstStyle/>
        <a:p>
          <a:endParaRPr lang="fr-FR"/>
        </a:p>
      </dgm:t>
    </dgm:pt>
    <dgm:pt modelId="{B38CFFF0-C6BA-47ED-9436-D1F38BE5A8A5}">
      <dgm:prSet phldrT="[Texte]"/>
      <dgm:spPr/>
      <dgm:t>
        <a:bodyPr/>
        <a:lstStyle/>
        <a:p>
          <a:r>
            <a:rPr lang="fr-FR" dirty="0" smtClean="0"/>
            <a:t>Ex: un PCB  à 40puces , chacun à 90% de FC et d’un Rendement de 90%</a:t>
          </a:r>
          <a:r>
            <a:rPr lang="fr-FR" dirty="0" smtClean="0">
              <a:sym typeface="Wingdings" pitchFamily="2" charset="2"/>
            </a:rPr>
            <a:t> de 41.9%/: 419000 PPM défectives</a:t>
          </a:r>
          <a:endParaRPr lang="fr-FR" dirty="0"/>
        </a:p>
      </dgm:t>
    </dgm:pt>
    <dgm:pt modelId="{DA06BD74-9BA4-451B-B5BE-C052DBF042AA}" type="parTrans" cxnId="{B0B697E6-902E-4391-B672-C52EA2D43D2F}">
      <dgm:prSet/>
      <dgm:spPr/>
      <dgm:t>
        <a:bodyPr/>
        <a:lstStyle/>
        <a:p>
          <a:endParaRPr lang="fr-FR"/>
        </a:p>
      </dgm:t>
    </dgm:pt>
    <dgm:pt modelId="{B5E908DA-EBC8-4B4E-B9F9-614B9828728A}" type="sibTrans" cxnId="{B0B697E6-902E-4391-B672-C52EA2D43D2F}">
      <dgm:prSet/>
      <dgm:spPr/>
      <dgm:t>
        <a:bodyPr/>
        <a:lstStyle/>
        <a:p>
          <a:endParaRPr lang="fr-FR"/>
        </a:p>
      </dgm:t>
    </dgm:pt>
    <dgm:pt modelId="{004C144E-397F-4253-9F1F-E21B2D9CC636}">
      <dgm:prSet phldrT="[Texte]"/>
      <dgm:spPr/>
      <dgm:t>
        <a:bodyPr/>
        <a:lstStyle/>
        <a:p>
          <a:r>
            <a:rPr lang="fr-FR" dirty="0" smtClean="0"/>
            <a:t>FC= Nbre de Fautes détectées/Nbre de fautes total</a:t>
          </a:r>
          <a:endParaRPr lang="fr-FR" dirty="0"/>
        </a:p>
      </dgm:t>
    </dgm:pt>
    <dgm:pt modelId="{88A1C81B-FD51-4BD0-BD90-D5ADDAE95874}" type="parTrans" cxnId="{16973059-CC39-4AB1-A2BB-A646DF2B1912}">
      <dgm:prSet/>
      <dgm:spPr/>
      <dgm:t>
        <a:bodyPr/>
        <a:lstStyle/>
        <a:p>
          <a:endParaRPr lang="fr-FR"/>
        </a:p>
      </dgm:t>
    </dgm:pt>
    <dgm:pt modelId="{118F1ADA-69EE-43A2-A7B6-88CF9694FD28}" type="sibTrans" cxnId="{16973059-CC39-4AB1-A2BB-A646DF2B1912}">
      <dgm:prSet/>
      <dgm:spPr/>
      <dgm:t>
        <a:bodyPr/>
        <a:lstStyle/>
        <a:p>
          <a:endParaRPr lang="fr-FR"/>
        </a:p>
      </dgm:t>
    </dgm:pt>
    <dgm:pt modelId="{60E440D2-883E-46AA-A45F-7303FB4526BC}">
      <dgm:prSet phldrT="[Texte]"/>
      <dgm:spPr/>
      <dgm:t>
        <a:bodyPr/>
        <a:lstStyle/>
        <a:p>
          <a:r>
            <a:rPr lang="fr-FR" dirty="0" smtClean="0"/>
            <a:t>EF DF= Nbre de FD/(Nbre Tot de fautes- Nbre de Fautes ND)</a:t>
          </a:r>
          <a:endParaRPr lang="fr-FR" dirty="0"/>
        </a:p>
      </dgm:t>
    </dgm:pt>
    <dgm:pt modelId="{60A2DE7F-ABD6-47A9-8335-06F8227B5324}" type="parTrans" cxnId="{EF54299F-FC87-41F1-972E-67487F7465E2}">
      <dgm:prSet/>
      <dgm:spPr/>
      <dgm:t>
        <a:bodyPr/>
        <a:lstStyle/>
        <a:p>
          <a:endParaRPr lang="fr-FR"/>
        </a:p>
      </dgm:t>
    </dgm:pt>
    <dgm:pt modelId="{22598149-5D7C-4E7F-9BEB-A46C6E1D6EBC}" type="sibTrans" cxnId="{EF54299F-FC87-41F1-972E-67487F7465E2}">
      <dgm:prSet/>
      <dgm:spPr/>
      <dgm:t>
        <a:bodyPr/>
        <a:lstStyle/>
        <a:p>
          <a:endParaRPr lang="fr-FR"/>
        </a:p>
      </dgm:t>
    </dgm:pt>
    <dgm:pt modelId="{41A77680-25BE-4EE5-8079-2BA24F6D5440}" type="pres">
      <dgm:prSet presAssocID="{3DF8C9F5-9B7D-494F-AD3B-80AB3600E2D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A16F660-EB5B-4A63-877D-2CECA7B8D1F1}" type="pres">
      <dgm:prSet presAssocID="{928FECA6-7F47-446D-BCC3-06DE9779BB2A}" presName="composite" presStyleCnt="0"/>
      <dgm:spPr/>
    </dgm:pt>
    <dgm:pt modelId="{02298C11-B250-4087-98DF-FDB3584359BE}" type="pres">
      <dgm:prSet presAssocID="{928FECA6-7F47-446D-BCC3-06DE9779BB2A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53E9464-A53C-465E-A49D-927CC794E92B}" type="pres">
      <dgm:prSet presAssocID="{928FECA6-7F47-446D-BCC3-06DE9779BB2A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24D6AED-9D82-49AC-B139-B5A604033452}" type="pres">
      <dgm:prSet presAssocID="{A7659C4F-E6F3-435F-9561-D5978C6EE9FF}" presName="space" presStyleCnt="0"/>
      <dgm:spPr/>
    </dgm:pt>
    <dgm:pt modelId="{CFDF6513-B21D-459A-9410-99EFF1AE359B}" type="pres">
      <dgm:prSet presAssocID="{AF3791B5-650B-4FA9-A55F-7DC4D31CD23C}" presName="composite" presStyleCnt="0"/>
      <dgm:spPr/>
    </dgm:pt>
    <dgm:pt modelId="{12478A6E-1FC1-40FB-AC24-A37D622655B9}" type="pres">
      <dgm:prSet presAssocID="{AF3791B5-650B-4FA9-A55F-7DC4D31CD23C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35318DE-F1B5-4F2F-89DE-B61D05C463BD}" type="pres">
      <dgm:prSet presAssocID="{AF3791B5-650B-4FA9-A55F-7DC4D31CD23C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829DC0A-27A8-41E7-8185-68E139692F33}" type="pres">
      <dgm:prSet presAssocID="{72E7E7A1-8287-4558-A6AE-95632FBFF8F8}" presName="space" presStyleCnt="0"/>
      <dgm:spPr/>
    </dgm:pt>
    <dgm:pt modelId="{4A2DFB9D-0C97-4D60-A02B-2AAC98FFA83B}" type="pres">
      <dgm:prSet presAssocID="{7BADA19D-E1A3-4CF4-9419-51A5D73B9274}" presName="composite" presStyleCnt="0"/>
      <dgm:spPr/>
    </dgm:pt>
    <dgm:pt modelId="{D644D8C6-48F3-4DD6-82F3-EEC4A01D9EA4}" type="pres">
      <dgm:prSet presAssocID="{7BADA19D-E1A3-4CF4-9419-51A5D73B927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43756AA-7B82-4FAD-B1B2-22C04313743D}" type="pres">
      <dgm:prSet presAssocID="{7BADA19D-E1A3-4CF4-9419-51A5D73B927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0B697E6-902E-4391-B672-C52EA2D43D2F}" srcId="{7BADA19D-E1A3-4CF4-9419-51A5D73B9274}" destId="{B38CFFF0-C6BA-47ED-9436-D1F38BE5A8A5}" srcOrd="1" destOrd="0" parTransId="{DA06BD74-9BA4-451B-B5BE-C052DBF042AA}" sibTransId="{B5E908DA-EBC8-4B4E-B9F9-614B9828728A}"/>
    <dgm:cxn modelId="{EF54299F-FC87-41F1-972E-67487F7465E2}" srcId="{AF3791B5-650B-4FA9-A55F-7DC4D31CD23C}" destId="{60E440D2-883E-46AA-A45F-7303FB4526BC}" srcOrd="1" destOrd="0" parTransId="{60A2DE7F-ABD6-47A9-8335-06F8227B5324}" sibTransId="{22598149-5D7C-4E7F-9BEB-A46C6E1D6EBC}"/>
    <dgm:cxn modelId="{150F9BE0-6FD6-4C0D-A772-C4DC09C24AA2}" srcId="{3DF8C9F5-9B7D-494F-AD3B-80AB3600E2D5}" destId="{7BADA19D-E1A3-4CF4-9419-51A5D73B9274}" srcOrd="2" destOrd="0" parTransId="{18C33102-CFEC-4A2C-9C73-2CB852527F4F}" sibTransId="{63046598-0DBC-4DF0-9F35-DD39A1D8957C}"/>
    <dgm:cxn modelId="{F47C0934-8B17-4B0A-8866-A95A9378AD3A}" type="presOf" srcId="{36061D95-D80C-479E-BDD4-D69D32F8CA7E}" destId="{D35318DE-F1B5-4F2F-89DE-B61D05C463BD}" srcOrd="0" destOrd="0" presId="urn:microsoft.com/office/officeart/2005/8/layout/hList1"/>
    <dgm:cxn modelId="{487EA470-0EDE-419C-B878-6A159EDBD766}" type="presOf" srcId="{B38CFFF0-C6BA-47ED-9436-D1F38BE5A8A5}" destId="{C43756AA-7B82-4FAD-B1B2-22C04313743D}" srcOrd="0" destOrd="1" presId="urn:microsoft.com/office/officeart/2005/8/layout/hList1"/>
    <dgm:cxn modelId="{59BC6ACE-E53B-4A49-BE97-9B9AEAB88AD5}" srcId="{AF3791B5-650B-4FA9-A55F-7DC4D31CD23C}" destId="{36061D95-D80C-479E-BDD4-D69D32F8CA7E}" srcOrd="0" destOrd="0" parTransId="{105459E0-6A23-4029-BE31-255595F9E13C}" sibTransId="{EA2F5E00-D5F1-4208-BC5A-81CF35006F75}"/>
    <dgm:cxn modelId="{62B3E9B9-0FA6-4E98-9B36-21E4CB7DCFC2}" type="presOf" srcId="{DDB21A71-4A19-48C1-BAEB-EFB446DCA951}" destId="{453E9464-A53C-465E-A49D-927CC794E92B}" srcOrd="0" destOrd="0" presId="urn:microsoft.com/office/officeart/2005/8/layout/hList1"/>
    <dgm:cxn modelId="{A53D5A04-500E-4346-AB59-16C1FE499813}" type="presOf" srcId="{7BADA19D-E1A3-4CF4-9419-51A5D73B9274}" destId="{D644D8C6-48F3-4DD6-82F3-EEC4A01D9EA4}" srcOrd="0" destOrd="0" presId="urn:microsoft.com/office/officeart/2005/8/layout/hList1"/>
    <dgm:cxn modelId="{9B772C72-C71D-4032-9D4A-2CBB85729885}" type="presOf" srcId="{3DF8C9F5-9B7D-494F-AD3B-80AB3600E2D5}" destId="{41A77680-25BE-4EE5-8079-2BA24F6D5440}" srcOrd="0" destOrd="0" presId="urn:microsoft.com/office/officeart/2005/8/layout/hList1"/>
    <dgm:cxn modelId="{3491D2A9-5D8F-4F7E-95C1-3494A1F00D16}" type="presOf" srcId="{99D38924-75B5-4C8B-857B-440B34584684}" destId="{453E9464-A53C-465E-A49D-927CC794E92B}" srcOrd="0" destOrd="2" presId="urn:microsoft.com/office/officeart/2005/8/layout/hList1"/>
    <dgm:cxn modelId="{38B96DC3-829D-4371-9741-4B96B9550FCF}" srcId="{928FECA6-7F47-446D-BCC3-06DE9779BB2A}" destId="{DDB21A71-4A19-48C1-BAEB-EFB446DCA951}" srcOrd="0" destOrd="0" parTransId="{107C5DF5-7A3B-4EF5-9C7C-DDE5FF8ACADD}" sibTransId="{6DC81511-2E96-44A8-B12B-FA4F13DAC1F6}"/>
    <dgm:cxn modelId="{4BAC96D1-446B-4555-A297-20FAE6EDD2A7}" srcId="{AF3791B5-650B-4FA9-A55F-7DC4D31CD23C}" destId="{A2DE4E7E-8CA1-426E-946B-473FAF8D7BAB}" srcOrd="2" destOrd="0" parTransId="{AA8DFBE0-03E4-4438-ABC5-41A141C61C05}" sibTransId="{480BDB78-5A2E-4FCF-8F2D-FAA479AAAAFF}"/>
    <dgm:cxn modelId="{7D16EC3C-5612-4B30-BEE4-496D0735DF09}" srcId="{3DF8C9F5-9B7D-494F-AD3B-80AB3600E2D5}" destId="{AF3791B5-650B-4FA9-A55F-7DC4D31CD23C}" srcOrd="1" destOrd="0" parTransId="{8B9371F5-DD4E-45CF-9CF3-0B62BAFEA657}" sibTransId="{72E7E7A1-8287-4558-A6AE-95632FBFF8F8}"/>
    <dgm:cxn modelId="{373E8322-1048-487B-ADE4-0A4880D9AE3D}" type="presOf" srcId="{030D2CCF-0362-44E1-9CA5-D5D72E9008CA}" destId="{C43756AA-7B82-4FAD-B1B2-22C04313743D}" srcOrd="0" destOrd="0" presId="urn:microsoft.com/office/officeart/2005/8/layout/hList1"/>
    <dgm:cxn modelId="{8E4CC1C3-5E32-45FA-AFA5-BC835EEAFFEC}" srcId="{3DF8C9F5-9B7D-494F-AD3B-80AB3600E2D5}" destId="{928FECA6-7F47-446D-BCC3-06DE9779BB2A}" srcOrd="0" destOrd="0" parTransId="{3E4B03F4-2160-490C-A424-0F9E861DDE49}" sibTransId="{A7659C4F-E6F3-435F-9561-D5978C6EE9FF}"/>
    <dgm:cxn modelId="{A32B8971-55E1-4E0E-957A-03FDD0B3C818}" type="presOf" srcId="{A2DE4E7E-8CA1-426E-946B-473FAF8D7BAB}" destId="{D35318DE-F1B5-4F2F-89DE-B61D05C463BD}" srcOrd="0" destOrd="2" presId="urn:microsoft.com/office/officeart/2005/8/layout/hList1"/>
    <dgm:cxn modelId="{79C24328-C2E2-4D65-87EC-CC52652FF1C0}" type="presOf" srcId="{004C144E-397F-4253-9F1F-E21B2D9CC636}" destId="{453E9464-A53C-465E-A49D-927CC794E92B}" srcOrd="0" destOrd="1" presId="urn:microsoft.com/office/officeart/2005/8/layout/hList1"/>
    <dgm:cxn modelId="{16973059-CC39-4AB1-A2BB-A646DF2B1912}" srcId="{928FECA6-7F47-446D-BCC3-06DE9779BB2A}" destId="{004C144E-397F-4253-9F1F-E21B2D9CC636}" srcOrd="1" destOrd="0" parTransId="{88A1C81B-FD51-4BD0-BD90-D5ADDAE95874}" sibTransId="{118F1ADA-69EE-43A2-A7B6-88CF9694FD28}"/>
    <dgm:cxn modelId="{8C9BFE2E-3836-4694-91E9-1CADB9475BBC}" type="presOf" srcId="{60E440D2-883E-46AA-A45F-7303FB4526BC}" destId="{D35318DE-F1B5-4F2F-89DE-B61D05C463BD}" srcOrd="0" destOrd="1" presId="urn:microsoft.com/office/officeart/2005/8/layout/hList1"/>
    <dgm:cxn modelId="{109731B0-9C58-484B-90BB-26A057B7F383}" srcId="{7BADA19D-E1A3-4CF4-9419-51A5D73B9274}" destId="{030D2CCF-0362-44E1-9CA5-D5D72E9008CA}" srcOrd="0" destOrd="0" parTransId="{DC431CE8-D756-4C0C-94AD-AFD842BBC1B6}" sibTransId="{7CF0C3C5-8E37-477F-83FC-BBD9506ED625}"/>
    <dgm:cxn modelId="{3EA179DF-2994-4DCD-A099-47DDCCBF112E}" type="presOf" srcId="{928FECA6-7F47-446D-BCC3-06DE9779BB2A}" destId="{02298C11-B250-4087-98DF-FDB3584359BE}" srcOrd="0" destOrd="0" presId="urn:microsoft.com/office/officeart/2005/8/layout/hList1"/>
    <dgm:cxn modelId="{3017178B-FCF5-4100-A090-95CF15F9AD6C}" type="presOf" srcId="{AF3791B5-650B-4FA9-A55F-7DC4D31CD23C}" destId="{12478A6E-1FC1-40FB-AC24-A37D622655B9}" srcOrd="0" destOrd="0" presId="urn:microsoft.com/office/officeart/2005/8/layout/hList1"/>
    <dgm:cxn modelId="{96A794A5-F9F3-4D68-99FA-D6B2459849A3}" srcId="{928FECA6-7F47-446D-BCC3-06DE9779BB2A}" destId="{99D38924-75B5-4C8B-857B-440B34584684}" srcOrd="2" destOrd="0" parTransId="{1D095EAC-E2B1-4C41-85C1-42169C70C279}" sibTransId="{52FF3D77-5949-40A6-9DA4-3BA69D9FF4E7}"/>
    <dgm:cxn modelId="{77D8287D-6833-4775-B2DD-FDC7F6EF9C3F}" type="presParOf" srcId="{41A77680-25BE-4EE5-8079-2BA24F6D5440}" destId="{5A16F660-EB5B-4A63-877D-2CECA7B8D1F1}" srcOrd="0" destOrd="0" presId="urn:microsoft.com/office/officeart/2005/8/layout/hList1"/>
    <dgm:cxn modelId="{63992260-5DB8-479A-9538-641BABD88980}" type="presParOf" srcId="{5A16F660-EB5B-4A63-877D-2CECA7B8D1F1}" destId="{02298C11-B250-4087-98DF-FDB3584359BE}" srcOrd="0" destOrd="0" presId="urn:microsoft.com/office/officeart/2005/8/layout/hList1"/>
    <dgm:cxn modelId="{2D11D766-E02F-4F94-9AF0-FF5ECD31302F}" type="presParOf" srcId="{5A16F660-EB5B-4A63-877D-2CECA7B8D1F1}" destId="{453E9464-A53C-465E-A49D-927CC794E92B}" srcOrd="1" destOrd="0" presId="urn:microsoft.com/office/officeart/2005/8/layout/hList1"/>
    <dgm:cxn modelId="{4A6B7E9A-7948-481B-BA86-78523AD2D050}" type="presParOf" srcId="{41A77680-25BE-4EE5-8079-2BA24F6D5440}" destId="{224D6AED-9D82-49AC-B139-B5A604033452}" srcOrd="1" destOrd="0" presId="urn:microsoft.com/office/officeart/2005/8/layout/hList1"/>
    <dgm:cxn modelId="{6F7E0814-3166-4A36-9D8D-E0FCF01F8379}" type="presParOf" srcId="{41A77680-25BE-4EE5-8079-2BA24F6D5440}" destId="{CFDF6513-B21D-459A-9410-99EFF1AE359B}" srcOrd="2" destOrd="0" presId="urn:microsoft.com/office/officeart/2005/8/layout/hList1"/>
    <dgm:cxn modelId="{F02E5BC0-E3B6-496E-A5AE-939F44B3A95B}" type="presParOf" srcId="{CFDF6513-B21D-459A-9410-99EFF1AE359B}" destId="{12478A6E-1FC1-40FB-AC24-A37D622655B9}" srcOrd="0" destOrd="0" presId="urn:microsoft.com/office/officeart/2005/8/layout/hList1"/>
    <dgm:cxn modelId="{6822000A-E474-4AB4-B8AC-3956C4F00154}" type="presParOf" srcId="{CFDF6513-B21D-459A-9410-99EFF1AE359B}" destId="{D35318DE-F1B5-4F2F-89DE-B61D05C463BD}" srcOrd="1" destOrd="0" presId="urn:microsoft.com/office/officeart/2005/8/layout/hList1"/>
    <dgm:cxn modelId="{4E2D82EE-40F0-4582-A886-5652F5FDBE36}" type="presParOf" srcId="{41A77680-25BE-4EE5-8079-2BA24F6D5440}" destId="{A829DC0A-27A8-41E7-8185-68E139692F33}" srcOrd="3" destOrd="0" presId="urn:microsoft.com/office/officeart/2005/8/layout/hList1"/>
    <dgm:cxn modelId="{706387D4-602C-4A98-9764-AF7456384FC2}" type="presParOf" srcId="{41A77680-25BE-4EE5-8079-2BA24F6D5440}" destId="{4A2DFB9D-0C97-4D60-A02B-2AAC98FFA83B}" srcOrd="4" destOrd="0" presId="urn:microsoft.com/office/officeart/2005/8/layout/hList1"/>
    <dgm:cxn modelId="{786211D5-EF78-44E1-A11D-157E49817B7F}" type="presParOf" srcId="{4A2DFB9D-0C97-4D60-A02B-2AAC98FFA83B}" destId="{D644D8C6-48F3-4DD6-82F3-EEC4A01D9EA4}" srcOrd="0" destOrd="0" presId="urn:microsoft.com/office/officeart/2005/8/layout/hList1"/>
    <dgm:cxn modelId="{461AA5E3-03AA-45D5-9D61-1698E952803B}" type="presParOf" srcId="{4A2DFB9D-0C97-4D60-A02B-2AAC98FFA83B}" destId="{C43756AA-7B82-4FAD-B1B2-22C04313743D}" srcOrd="1" destOrd="0" presId="urn:microsoft.com/office/officeart/2005/8/layout/h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CCA5124-DF1D-4772-AD76-5E96C866598D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7D6D71C-FAC2-4653-9B4D-B6A1FD79F04D}">
      <dgm:prSet phldrT="[Texte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fr-FR" dirty="0" smtClean="0"/>
            <a:t>Un bon modèle de faute</a:t>
          </a:r>
          <a:endParaRPr lang="fr-FR" dirty="0"/>
        </a:p>
      </dgm:t>
    </dgm:pt>
    <dgm:pt modelId="{351FFAA2-CF3C-4CF1-8BAD-7B1B99F71540}" type="parTrans" cxnId="{4DA592B0-B36B-40FA-85CF-AB0C56D23DF8}">
      <dgm:prSet/>
      <dgm:spPr/>
      <dgm:t>
        <a:bodyPr/>
        <a:lstStyle/>
        <a:p>
          <a:endParaRPr lang="fr-FR"/>
        </a:p>
      </dgm:t>
    </dgm:pt>
    <dgm:pt modelId="{4BB7B072-9B34-4FBE-A347-7ECB6A4D9FE0}" type="sibTrans" cxnId="{4DA592B0-B36B-40FA-85CF-AB0C56D23DF8}">
      <dgm:prSet/>
      <dgm:spPr/>
      <dgm:t>
        <a:bodyPr/>
        <a:lstStyle/>
        <a:p>
          <a:endParaRPr lang="fr-FR"/>
        </a:p>
      </dgm:t>
    </dgm:pt>
    <dgm:pt modelId="{2CDCD80A-E4C6-42E5-9CAA-325D0C544CF4}">
      <dgm:prSet phldrT="[Texte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fr-FR" b="1" dirty="0" smtClean="0"/>
            <a:t>Efficace pour le calcul pour la simulation</a:t>
          </a:r>
          <a:endParaRPr lang="fr-FR" b="1" dirty="0"/>
        </a:p>
      </dgm:t>
    </dgm:pt>
    <dgm:pt modelId="{83B363CA-42B8-4011-808D-8C613CBD6317}" type="parTrans" cxnId="{F405324E-7ED0-4214-87DB-85ED772175FF}">
      <dgm:prSet/>
      <dgm:spPr/>
      <dgm:t>
        <a:bodyPr/>
        <a:lstStyle/>
        <a:p>
          <a:endParaRPr lang="fr-FR"/>
        </a:p>
      </dgm:t>
    </dgm:pt>
    <dgm:pt modelId="{EEE84677-9816-42C6-A9D6-65C9E6ED628C}" type="sibTrans" cxnId="{F405324E-7ED0-4214-87DB-85ED772175FF}">
      <dgm:prSet/>
      <dgm:spPr/>
      <dgm:t>
        <a:bodyPr/>
        <a:lstStyle/>
        <a:p>
          <a:endParaRPr lang="fr-FR"/>
        </a:p>
      </dgm:t>
    </dgm:pt>
    <dgm:pt modelId="{D014A2D3-1CC6-43F1-8301-09D81CDE6286}">
      <dgm:prSet phldrT="[Texte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fr-FR" b="1" dirty="0" smtClean="0"/>
            <a:t>Reflète le comportement des défauts avec Précision</a:t>
          </a:r>
          <a:endParaRPr lang="fr-FR" b="1" dirty="0"/>
        </a:p>
      </dgm:t>
    </dgm:pt>
    <dgm:pt modelId="{93578B7C-84D5-4BA5-9E6A-9D48DD23F5FD}" type="parTrans" cxnId="{20641338-17F3-405D-837B-D0284D640ED8}">
      <dgm:prSet/>
      <dgm:spPr/>
      <dgm:t>
        <a:bodyPr/>
        <a:lstStyle/>
        <a:p>
          <a:endParaRPr lang="fr-FR"/>
        </a:p>
      </dgm:t>
    </dgm:pt>
    <dgm:pt modelId="{31D15EA4-A0E3-4BA7-BD2D-E7F108E8FE0A}" type="sibTrans" cxnId="{20641338-17F3-405D-837B-D0284D640ED8}">
      <dgm:prSet/>
      <dgm:spPr/>
      <dgm:t>
        <a:bodyPr/>
        <a:lstStyle/>
        <a:p>
          <a:endParaRPr lang="fr-FR"/>
        </a:p>
      </dgm:t>
    </dgm:pt>
    <dgm:pt modelId="{18E17001-7CCF-4C0C-94CD-C7356D77492B}">
      <dgm:prSet phldrT="[Texte]"/>
      <dgm:spPr/>
      <dgm:t>
        <a:bodyPr/>
        <a:lstStyle/>
        <a:p>
          <a:r>
            <a:rPr lang="fr-FR" dirty="0" smtClean="0"/>
            <a:t>Suffisance  d’un modèle de faute singulier ?</a:t>
          </a:r>
          <a:endParaRPr lang="fr-FR" dirty="0"/>
        </a:p>
      </dgm:t>
    </dgm:pt>
    <dgm:pt modelId="{F602BEFD-17C2-48A0-BA9D-9177BBC72694}" type="parTrans" cxnId="{E6D06298-89C2-4F10-8E2B-77FFD35D14F3}">
      <dgm:prSet/>
      <dgm:spPr/>
      <dgm:t>
        <a:bodyPr/>
        <a:lstStyle/>
        <a:p>
          <a:endParaRPr lang="fr-FR"/>
        </a:p>
      </dgm:t>
    </dgm:pt>
    <dgm:pt modelId="{01A92A1E-6FF2-4B22-8B07-C32DBE0BEF29}" type="sibTrans" cxnId="{E6D06298-89C2-4F10-8E2B-77FFD35D14F3}">
      <dgm:prSet/>
      <dgm:spPr/>
      <dgm:t>
        <a:bodyPr/>
        <a:lstStyle/>
        <a:p>
          <a:endParaRPr lang="fr-FR"/>
        </a:p>
      </dgm:t>
    </dgm:pt>
    <dgm:pt modelId="{994B559C-71B8-4C55-BC7B-98AF8994792D}">
      <dgm:prSet phldrT="[Texte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fr-FR" b="1" dirty="0" smtClean="0"/>
            <a:t>Un modèle de faute </a:t>
          </a:r>
          <a:endParaRPr lang="fr-FR" dirty="0"/>
        </a:p>
      </dgm:t>
    </dgm:pt>
    <dgm:pt modelId="{886661A0-640F-49DC-AD66-64FC67879EA1}" type="parTrans" cxnId="{9603D77A-2F8C-49EF-83A7-3DDD8245AF8D}">
      <dgm:prSet/>
      <dgm:spPr/>
      <dgm:t>
        <a:bodyPr/>
        <a:lstStyle/>
        <a:p>
          <a:endParaRPr lang="fr-FR"/>
        </a:p>
      </dgm:t>
    </dgm:pt>
    <dgm:pt modelId="{CE88D117-E968-49C6-997D-8AD9022197F4}" type="sibTrans" cxnId="{9603D77A-2F8C-49EF-83A7-3DDD8245AF8D}">
      <dgm:prSet/>
      <dgm:spPr/>
      <dgm:t>
        <a:bodyPr/>
        <a:lstStyle/>
        <a:p>
          <a:endParaRPr lang="fr-FR"/>
        </a:p>
      </dgm:t>
    </dgm:pt>
    <dgm:pt modelId="{6FF6620B-898C-4BE1-BB11-693940A6EC21}">
      <dgm:prSet phldrT="[Texte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fr-FR" b="1" dirty="0" smtClean="0"/>
            <a:t>singulier  impossible pratiquement</a:t>
          </a:r>
          <a:endParaRPr lang="fr-FR" b="1" dirty="0"/>
        </a:p>
      </dgm:t>
    </dgm:pt>
    <dgm:pt modelId="{B39D781D-FE8C-4796-909A-209102208797}" type="parTrans" cxnId="{9A061C93-42EC-49AD-85F5-ABDBC550DFCB}">
      <dgm:prSet/>
      <dgm:spPr/>
      <dgm:t>
        <a:bodyPr/>
        <a:lstStyle/>
        <a:p>
          <a:endParaRPr lang="fr-FR"/>
        </a:p>
      </dgm:t>
    </dgm:pt>
    <dgm:pt modelId="{6D856B5A-2F9E-4DDF-8FCB-D81CC353ADBB}" type="sibTrans" cxnId="{9A061C93-42EC-49AD-85F5-ABDBC550DFCB}">
      <dgm:prSet/>
      <dgm:spPr/>
      <dgm:t>
        <a:bodyPr/>
        <a:lstStyle/>
        <a:p>
          <a:endParaRPr lang="fr-FR"/>
        </a:p>
      </dgm:t>
    </dgm:pt>
    <dgm:pt modelId="{3E0B395A-EDE2-4154-9410-B807CCBB5F51}">
      <dgm:prSet phldrT="[Texte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fr-FR" dirty="0"/>
        </a:p>
      </dgm:t>
    </dgm:pt>
    <dgm:pt modelId="{72159CF6-917E-4970-A749-EC4E0AFF65E7}" type="parTrans" cxnId="{1247A3E6-8F8C-418E-A8A1-BE7F8D461D4E}">
      <dgm:prSet/>
      <dgm:spPr/>
    </dgm:pt>
    <dgm:pt modelId="{CA990272-F0AC-4F5F-8813-B526305E2497}" type="sibTrans" cxnId="{1247A3E6-8F8C-418E-A8A1-BE7F8D461D4E}">
      <dgm:prSet/>
      <dgm:spPr/>
    </dgm:pt>
    <dgm:pt modelId="{D1469487-FB67-4556-A688-1C19C1DD2EEB}" type="pres">
      <dgm:prSet presAssocID="{FCCA5124-DF1D-4772-AD76-5E96C866598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72B8EC4F-6112-4BB7-B473-EBE5EF73FCEC}" type="pres">
      <dgm:prSet presAssocID="{D7D6D71C-FAC2-4653-9B4D-B6A1FD79F04D}" presName="linNode" presStyleCnt="0"/>
      <dgm:spPr/>
    </dgm:pt>
    <dgm:pt modelId="{19C25331-AA42-4091-B152-FBA15441E3DF}" type="pres">
      <dgm:prSet presAssocID="{D7D6D71C-FAC2-4653-9B4D-B6A1FD79F04D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4CE52F9-67CC-436F-9103-E6A2BF8DBB57}" type="pres">
      <dgm:prSet presAssocID="{D7D6D71C-FAC2-4653-9B4D-B6A1FD79F04D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4A296D3-6BFD-42DB-BA28-367CD7DC12DB}" type="pres">
      <dgm:prSet presAssocID="{4BB7B072-9B34-4FBE-A347-7ECB6A4D9FE0}" presName="spacing" presStyleCnt="0"/>
      <dgm:spPr/>
    </dgm:pt>
    <dgm:pt modelId="{4C599ACF-0FD0-46F6-BDE9-9A937561397F}" type="pres">
      <dgm:prSet presAssocID="{18E17001-7CCF-4C0C-94CD-C7356D77492B}" presName="linNode" presStyleCnt="0"/>
      <dgm:spPr/>
    </dgm:pt>
    <dgm:pt modelId="{EA1AE031-AE6F-4D41-9FF0-72860260A305}" type="pres">
      <dgm:prSet presAssocID="{18E17001-7CCF-4C0C-94CD-C7356D77492B}" presName="parentShp" presStyleLbl="node1" presStyleIdx="1" presStyleCnt="2" custLinFactNeighborX="-221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ED5E0FC-205D-4CFB-B6B7-7089267741BD}" type="pres">
      <dgm:prSet presAssocID="{18E17001-7CCF-4C0C-94CD-C7356D77492B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C25876D-3A0A-4B32-88AB-FD50DF386252}" type="presOf" srcId="{6FF6620B-898C-4BE1-BB11-693940A6EC21}" destId="{BED5E0FC-205D-4CFB-B6B7-7089267741BD}" srcOrd="0" destOrd="2" presId="urn:microsoft.com/office/officeart/2005/8/layout/vList6"/>
    <dgm:cxn modelId="{1247A3E6-8F8C-418E-A8A1-BE7F8D461D4E}" srcId="{18E17001-7CCF-4C0C-94CD-C7356D77492B}" destId="{3E0B395A-EDE2-4154-9410-B807CCBB5F51}" srcOrd="0" destOrd="0" parTransId="{72159CF6-917E-4970-A749-EC4E0AFF65E7}" sibTransId="{CA990272-F0AC-4F5F-8813-B526305E2497}"/>
    <dgm:cxn modelId="{14FD0DB8-30F8-4993-A2F9-4F030AAF3633}" type="presOf" srcId="{2CDCD80A-E4C6-42E5-9CAA-325D0C544CF4}" destId="{24CE52F9-67CC-436F-9103-E6A2BF8DBB57}" srcOrd="0" destOrd="0" presId="urn:microsoft.com/office/officeart/2005/8/layout/vList6"/>
    <dgm:cxn modelId="{9A061C93-42EC-49AD-85F5-ABDBC550DFCB}" srcId="{18E17001-7CCF-4C0C-94CD-C7356D77492B}" destId="{6FF6620B-898C-4BE1-BB11-693940A6EC21}" srcOrd="2" destOrd="0" parTransId="{B39D781D-FE8C-4796-909A-209102208797}" sibTransId="{6D856B5A-2F9E-4DDF-8FCB-D81CC353ADBB}"/>
    <dgm:cxn modelId="{AA65344D-578F-48DB-9DA6-746FDE9FB696}" type="presOf" srcId="{3E0B395A-EDE2-4154-9410-B807CCBB5F51}" destId="{BED5E0FC-205D-4CFB-B6B7-7089267741BD}" srcOrd="0" destOrd="0" presId="urn:microsoft.com/office/officeart/2005/8/layout/vList6"/>
    <dgm:cxn modelId="{F405324E-7ED0-4214-87DB-85ED772175FF}" srcId="{D7D6D71C-FAC2-4653-9B4D-B6A1FD79F04D}" destId="{2CDCD80A-E4C6-42E5-9CAA-325D0C544CF4}" srcOrd="0" destOrd="0" parTransId="{83B363CA-42B8-4011-808D-8C613CBD6317}" sibTransId="{EEE84677-9816-42C6-A9D6-65C9E6ED628C}"/>
    <dgm:cxn modelId="{DCA93A4E-C1A2-4649-AF82-9F4091DB506C}" type="presOf" srcId="{D014A2D3-1CC6-43F1-8301-09D81CDE6286}" destId="{24CE52F9-67CC-436F-9103-E6A2BF8DBB57}" srcOrd="0" destOrd="1" presId="urn:microsoft.com/office/officeart/2005/8/layout/vList6"/>
    <dgm:cxn modelId="{4CD2EF72-0688-4667-808F-EEF61D9FE028}" type="presOf" srcId="{18E17001-7CCF-4C0C-94CD-C7356D77492B}" destId="{EA1AE031-AE6F-4D41-9FF0-72860260A305}" srcOrd="0" destOrd="0" presId="urn:microsoft.com/office/officeart/2005/8/layout/vList6"/>
    <dgm:cxn modelId="{087C829B-ABC9-4FE9-9958-700A0A00BDD6}" type="presOf" srcId="{D7D6D71C-FAC2-4653-9B4D-B6A1FD79F04D}" destId="{19C25331-AA42-4091-B152-FBA15441E3DF}" srcOrd="0" destOrd="0" presId="urn:microsoft.com/office/officeart/2005/8/layout/vList6"/>
    <dgm:cxn modelId="{570A8FB6-E78E-4516-87CC-AE3E9C725B11}" type="presOf" srcId="{994B559C-71B8-4C55-BC7B-98AF8994792D}" destId="{BED5E0FC-205D-4CFB-B6B7-7089267741BD}" srcOrd="0" destOrd="1" presId="urn:microsoft.com/office/officeart/2005/8/layout/vList6"/>
    <dgm:cxn modelId="{9603D77A-2F8C-49EF-83A7-3DDD8245AF8D}" srcId="{18E17001-7CCF-4C0C-94CD-C7356D77492B}" destId="{994B559C-71B8-4C55-BC7B-98AF8994792D}" srcOrd="1" destOrd="0" parTransId="{886661A0-640F-49DC-AD66-64FC67879EA1}" sibTransId="{CE88D117-E968-49C6-997D-8AD9022197F4}"/>
    <dgm:cxn modelId="{20641338-17F3-405D-837B-D0284D640ED8}" srcId="{D7D6D71C-FAC2-4653-9B4D-B6A1FD79F04D}" destId="{D014A2D3-1CC6-43F1-8301-09D81CDE6286}" srcOrd="1" destOrd="0" parTransId="{93578B7C-84D5-4BA5-9E6A-9D48DD23F5FD}" sibTransId="{31D15EA4-A0E3-4BA7-BD2D-E7F108E8FE0A}"/>
    <dgm:cxn modelId="{4DA592B0-B36B-40FA-85CF-AB0C56D23DF8}" srcId="{FCCA5124-DF1D-4772-AD76-5E96C866598D}" destId="{D7D6D71C-FAC2-4653-9B4D-B6A1FD79F04D}" srcOrd="0" destOrd="0" parTransId="{351FFAA2-CF3C-4CF1-8BAD-7B1B99F71540}" sibTransId="{4BB7B072-9B34-4FBE-A347-7ECB6A4D9FE0}"/>
    <dgm:cxn modelId="{7F50F54E-CC29-46AA-AC66-E21042AE8ED5}" type="presOf" srcId="{FCCA5124-DF1D-4772-AD76-5E96C866598D}" destId="{D1469487-FB67-4556-A688-1C19C1DD2EEB}" srcOrd="0" destOrd="0" presId="urn:microsoft.com/office/officeart/2005/8/layout/vList6"/>
    <dgm:cxn modelId="{E6D06298-89C2-4F10-8E2B-77FFD35D14F3}" srcId="{FCCA5124-DF1D-4772-AD76-5E96C866598D}" destId="{18E17001-7CCF-4C0C-94CD-C7356D77492B}" srcOrd="1" destOrd="0" parTransId="{F602BEFD-17C2-48A0-BA9D-9177BBC72694}" sibTransId="{01A92A1E-6FF2-4B22-8B07-C32DBE0BEF29}"/>
    <dgm:cxn modelId="{78BC6272-348F-4976-8FBB-1AE224BDB6CF}" type="presParOf" srcId="{D1469487-FB67-4556-A688-1C19C1DD2EEB}" destId="{72B8EC4F-6112-4BB7-B473-EBE5EF73FCEC}" srcOrd="0" destOrd="0" presId="urn:microsoft.com/office/officeart/2005/8/layout/vList6"/>
    <dgm:cxn modelId="{48757E8D-78D3-4094-B978-4672F277C138}" type="presParOf" srcId="{72B8EC4F-6112-4BB7-B473-EBE5EF73FCEC}" destId="{19C25331-AA42-4091-B152-FBA15441E3DF}" srcOrd="0" destOrd="0" presId="urn:microsoft.com/office/officeart/2005/8/layout/vList6"/>
    <dgm:cxn modelId="{B8FB3C3B-9899-47A8-8961-126BD9B4A683}" type="presParOf" srcId="{72B8EC4F-6112-4BB7-B473-EBE5EF73FCEC}" destId="{24CE52F9-67CC-436F-9103-E6A2BF8DBB57}" srcOrd="1" destOrd="0" presId="urn:microsoft.com/office/officeart/2005/8/layout/vList6"/>
    <dgm:cxn modelId="{F93B2CF6-DEFB-4097-9BD8-15AD72CB969E}" type="presParOf" srcId="{D1469487-FB67-4556-A688-1C19C1DD2EEB}" destId="{04A296D3-6BFD-42DB-BA28-367CD7DC12DB}" srcOrd="1" destOrd="0" presId="urn:microsoft.com/office/officeart/2005/8/layout/vList6"/>
    <dgm:cxn modelId="{2728A720-6DCF-4F37-8659-04D2FCE993CB}" type="presParOf" srcId="{D1469487-FB67-4556-A688-1C19C1DD2EEB}" destId="{4C599ACF-0FD0-46F6-BDE9-9A937561397F}" srcOrd="2" destOrd="0" presId="urn:microsoft.com/office/officeart/2005/8/layout/vList6"/>
    <dgm:cxn modelId="{E99FE1A8-6B9B-469B-894E-168B79942A32}" type="presParOf" srcId="{4C599ACF-0FD0-46F6-BDE9-9A937561397F}" destId="{EA1AE031-AE6F-4D41-9FF0-72860260A305}" srcOrd="0" destOrd="0" presId="urn:microsoft.com/office/officeart/2005/8/layout/vList6"/>
    <dgm:cxn modelId="{C1003F19-C696-4D89-9C5D-6F967E930BE4}" type="presParOf" srcId="{4C599ACF-0FD0-46F6-BDE9-9A937561397F}" destId="{BED5E0FC-205D-4CFB-B6B7-7089267741BD}" srcOrd="1" destOrd="0" presId="urn:microsoft.com/office/officeart/2005/8/layout/vList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2C1B8F-937C-4346-AC0B-83ABA0EE2792}" type="datetimeFigureOut">
              <a:rPr lang="fr-FR" smtClean="0"/>
              <a:pPr/>
              <a:t>03/04/2020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8EA39E-5355-4452-AFEC-A38DB81C966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EA39E-5355-4452-AFEC-A38DB81C966A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EA39E-5355-4452-AFEC-A38DB81C966A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EA39E-5355-4452-AFEC-A38DB81C966A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EA39E-5355-4452-AFEC-A38DB81C966A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EA39E-5355-4452-AFEC-A38DB81C966A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EA39E-5355-4452-AFEC-A38DB81C966A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EA39E-5355-4452-AFEC-A38DB81C966A}" type="slidenum">
              <a:rPr lang="fr-FR" smtClean="0"/>
              <a:pPr/>
              <a:t>23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7BD5F-DB92-4971-B5B3-4155BC04B8AF}" type="datetime1">
              <a:rPr lang="fr-FR" smtClean="0"/>
              <a:t>03/04/2020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 N. Bourouba                             1ière Année de Doctorat(INST/ME)</a:t>
            </a:r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F779-F254-45C2-9AB6-2A3649E6DC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A7078-F2CA-47E9-93FB-657CE18D342A}" type="datetime1">
              <a:rPr lang="fr-FR" smtClean="0"/>
              <a:t>03/04/2020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 N. Bourouba                             1ière Année de Doctorat(INST/ME)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F779-F254-45C2-9AB6-2A3649E6DC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302C9-6AF9-4A58-ABC6-AC2DFA548A1D}" type="datetime1">
              <a:rPr lang="fr-FR" smtClean="0"/>
              <a:t>03/04/2020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 N. Bourouba                             1ière Année de Doctorat(INST/ME)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F779-F254-45C2-9AB6-2A3649E6DC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2E4E5-7D09-4765-AF7C-0AF40F2018E9}" type="datetime1">
              <a:rPr lang="fr-FR" smtClean="0"/>
              <a:t>03/04/2020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 N. Bourouba                             1ière Année de Doctorat(INST/ME)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F779-F254-45C2-9AB6-2A3649E6DC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6797-CC13-4121-98A7-5A594E248DF8}" type="datetime1">
              <a:rPr lang="fr-FR" smtClean="0"/>
              <a:t>03/04/2020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 N. Bourouba                             1ière Année de Doctorat(INST/ME)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F779-F254-45C2-9AB6-2A3649E6DC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2-B39E-4460-8503-CD71DD2469D4}" type="datetime1">
              <a:rPr lang="fr-FR" smtClean="0"/>
              <a:t>03/04/2020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 N. Bourouba                             1ière Année de Doctorat(INST/ME)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F779-F254-45C2-9AB6-2A3649E6DC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B6DF8-DB38-4543-8A23-E09B138C89E8}" type="datetime1">
              <a:rPr lang="fr-FR" smtClean="0"/>
              <a:t>03/04/2020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 N. Bourouba                             1ière Année de Doctorat(INST/ME)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F779-F254-45C2-9AB6-2A3649E6DC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5E479-FA90-4B95-A127-86F6B61F24F8}" type="datetime1">
              <a:rPr lang="fr-FR" smtClean="0"/>
              <a:t>03/04/2020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 N. Bourouba                             1ière Année de Doctorat(INST/ME)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F779-F254-45C2-9AB6-2A3649E6DC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C592D-0D84-48A9-8231-8043B7E93AC2}" type="datetime1">
              <a:rPr lang="fr-FR" smtClean="0"/>
              <a:t>03/04/2020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 N. Bourouba                             1ière Année de Doctorat(INST/ME)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F779-F254-45C2-9AB6-2A3649E6DC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98375-80C9-40DD-9EFD-BA09EF347083}" type="datetime1">
              <a:rPr lang="fr-FR" smtClean="0"/>
              <a:t>03/04/2020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 N. Bourouba                             1ière Année de Doctorat(INST/ME)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F779-F254-45C2-9AB6-2A3649E6DC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8A71-5DC9-412C-9496-B35D5C04AC96}" type="datetime1">
              <a:rPr lang="fr-FR" smtClean="0"/>
              <a:t>03/04/2020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Prof. N. Bourouba                             1ière Année de Doctorat(INST/ME)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310F779-F254-45C2-9AB6-2A3649E6DC2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A57566D-6495-4C23-9BC6-AE6CBF95E83F}" type="datetime1">
              <a:rPr lang="fr-FR" smtClean="0"/>
              <a:t>03/04/2020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fr-FR" smtClean="0"/>
              <a:t>Prof. N. Bourouba                             1ière Année de Doctorat(INST/ME)</a:t>
            </a: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310F779-F254-45C2-9AB6-2A3649E6DC2A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3.jpeg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4.jpeg"/><Relationship Id="rId4" Type="http://schemas.openxmlformats.org/officeDocument/2006/relationships/image" Target="../media/image1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2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4.jpeg"/><Relationship Id="rId4" Type="http://schemas.openxmlformats.org/officeDocument/2006/relationships/image" Target="../media/image21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7" Type="http://schemas.openxmlformats.org/officeDocument/2006/relationships/image" Target="../media/image20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23.jpeg"/><Relationship Id="rId4" Type="http://schemas.openxmlformats.org/officeDocument/2006/relationships/image" Target="../media/image1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6.png"/><Relationship Id="rId7" Type="http://schemas.openxmlformats.org/officeDocument/2006/relationships/image" Target="../media/image2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2.jpeg"/><Relationship Id="rId9" Type="http://schemas.openxmlformats.org/officeDocument/2006/relationships/image" Target="../media/image3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7" Type="http://schemas.openxmlformats.org/officeDocument/2006/relationships/diagramColors" Target="../diagrams/colors2.xml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7.jpeg"/><Relationship Id="rId12" Type="http://schemas.openxmlformats.org/officeDocument/2006/relationships/diagramColors" Target="../diagrams/colors3.xml"/><Relationship Id="rId2" Type="http://schemas.openxmlformats.org/officeDocument/2006/relationships/audio" Target="../media/audio1.wav"/><Relationship Id="rId1" Type="http://schemas.openxmlformats.org/officeDocument/2006/relationships/audio" Target="file:///C:\Users\Public\Music\Sample%20Music\Sleep%20Away.mp3" TargetMode="External"/><Relationship Id="rId6" Type="http://schemas.openxmlformats.org/officeDocument/2006/relationships/image" Target="../media/image11.jpeg"/><Relationship Id="rId11" Type="http://schemas.openxmlformats.org/officeDocument/2006/relationships/diagramQuickStyle" Target="../diagrams/quickStyle3.xml"/><Relationship Id="rId5" Type="http://schemas.openxmlformats.org/officeDocument/2006/relationships/image" Target="../media/image3.jpeg"/><Relationship Id="rId15" Type="http://schemas.openxmlformats.org/officeDocument/2006/relationships/image" Target="../media/image36.png"/><Relationship Id="rId10" Type="http://schemas.openxmlformats.org/officeDocument/2006/relationships/diagramLayout" Target="../diagrams/layout3.xml"/><Relationship Id="rId4" Type="http://schemas.openxmlformats.org/officeDocument/2006/relationships/notesSlide" Target="../notesSlides/notesSlide7.xml"/><Relationship Id="rId9" Type="http://schemas.openxmlformats.org/officeDocument/2006/relationships/diagramData" Target="../diagrams/data3.xml"/><Relationship Id="rId14" Type="http://schemas.openxmlformats.org/officeDocument/2006/relationships/image" Target="../media/image3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Public\Music\Sample%20Music\Sleep%20Away.mp3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8.png"/><Relationship Id="rId2" Type="http://schemas.openxmlformats.org/officeDocument/2006/relationships/audio" Target="file:///C:\Users\Public\Music\Sample%20Music\Sleep%20Away.mp3" TargetMode="External"/><Relationship Id="rId1" Type="http://schemas.openxmlformats.org/officeDocument/2006/relationships/audio" Target="../media/audio1.wav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57166"/>
            <a:ext cx="7772400" cy="1470025"/>
          </a:xfrm>
          <a:blipFill>
            <a:blip r:embed="rId3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tIns="252000" bIns="252000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extrusionH="57150" contourW="12700" prstMaterial="flat">
              <a:bevelT w="38100" h="38100"/>
              <a:extrusionClr>
                <a:schemeClr val="accent1"/>
              </a:extrusionClr>
              <a:contourClr>
                <a:schemeClr val="accent2"/>
              </a:contourClr>
            </a:sp3d>
          </a:bodyPr>
          <a:lstStyle/>
          <a:p>
            <a:r>
              <a:rPr lang="fr-FR" dirty="0" smtClean="0">
                <a:ln w="22225" cmpd="sng">
                  <a:solidFill>
                    <a:schemeClr val="tx1"/>
                  </a:solidFill>
                  <a:bevel/>
                </a:ln>
              </a:rPr>
              <a:t>FORMATION DOCTORALE</a:t>
            </a:r>
            <a:endParaRPr lang="fr-FR" dirty="0">
              <a:ln w="22225" cmpd="sng">
                <a:solidFill>
                  <a:schemeClr val="tx1"/>
                </a:solidFill>
                <a:bevel/>
              </a:ln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57224" y="1857364"/>
            <a:ext cx="8072494" cy="4357718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marL="514350" indent="-514350">
              <a:buFont typeface="Wingdings" pitchFamily="2" charset="2"/>
              <a:buChar char="Ø"/>
            </a:pPr>
            <a:endParaRPr lang="fr-FR" dirty="0" smtClean="0"/>
          </a:p>
          <a:p>
            <a:pPr algn="ctr">
              <a:buFont typeface="Wingdings" pitchFamily="2" charset="2"/>
              <a:buChar char="Ø"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42844" y="6215082"/>
            <a:ext cx="1428760" cy="501650"/>
          </a:xfrm>
        </p:spPr>
        <p:txBody>
          <a:bodyPr/>
          <a:lstStyle/>
          <a:p>
            <a:fld id="{CDD3DD31-7FA1-44F3-8B49-0224D24E4B94}" type="datetime1">
              <a:rPr lang="fr-FR" sz="2000" b="1" smtClean="0"/>
              <a:t>03/04/2020</a:t>
            </a:fld>
            <a:endParaRPr lang="fr-FR" sz="2000" b="1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F779-F254-45C2-9AB6-2A3649E6DC2A}" type="slidenum">
              <a:rPr lang="fr-FR" sz="1800" b="1" smtClean="0"/>
              <a:pPr/>
              <a:t>1</a:t>
            </a:fld>
            <a:endParaRPr lang="fr-FR" sz="1800" b="1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357290" y="6286520"/>
            <a:ext cx="7215238" cy="365125"/>
          </a:xfrm>
        </p:spPr>
        <p:txBody>
          <a:bodyPr/>
          <a:lstStyle/>
          <a:p>
            <a:r>
              <a:rPr lang="fr-FR" sz="1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blipFill>
                  <a:blip r:embed="rId4"/>
                  <a:tile tx="0" ty="0" sx="100000" sy="100000" flip="none" algn="tl"/>
                </a:blipFill>
              </a:rPr>
              <a:t>Prof. N. Bourouba                             1ière Année de Doctorat(INST/ME)</a:t>
            </a:r>
            <a:endParaRPr lang="fr-FR" sz="18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blipFill>
                <a:blip r:embed="rId4"/>
                <a:tile tx="0" ty="0" sx="100000" sy="100000" flip="none" algn="tl"/>
              </a:blipFill>
            </a:endParaRPr>
          </a:p>
        </p:txBody>
      </p:sp>
      <p:sp>
        <p:nvSpPr>
          <p:cNvPr id="7" name="Plaque 6"/>
          <p:cNvSpPr/>
          <p:nvPr/>
        </p:nvSpPr>
        <p:spPr>
          <a:xfrm>
            <a:off x="1428728" y="2643182"/>
            <a:ext cx="6643734" cy="3000396"/>
          </a:xfrm>
          <a:prstGeom prst="bevel">
            <a:avLst/>
          </a:prstGeom>
          <a:blipFill>
            <a:blip r:embed="rId5"/>
            <a:tile tx="0" ty="0" sx="100000" sy="100000" flip="none" algn="tl"/>
          </a:blipFill>
          <a:ln w="57150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COURS  DESTINE  </a:t>
            </a:r>
          </a:p>
          <a:p>
            <a:pPr algn="ctr"/>
            <a:r>
              <a:rPr lang="fr-FR" sz="2400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AUX DOCTORANTS DE LA SPECIALITE  «INSTRUMENTATION </a:t>
            </a:r>
            <a:r>
              <a:rPr lang="fr-FR" sz="2400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/MICRO-ELECTRONIQUE»</a:t>
            </a:r>
          </a:p>
          <a:p>
            <a:pPr algn="ctr"/>
            <a:r>
              <a:rPr lang="fr-FR" sz="2400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7 séances </a:t>
            </a:r>
            <a:endParaRPr lang="fr-FR" sz="2400" b="1" i="1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marL="514350" indent="-514350"/>
            <a:endParaRPr lang="fr-FR" dirty="0" smtClean="0"/>
          </a:p>
          <a:p>
            <a:pPr algn="ctr"/>
            <a:endParaRPr lang="fr-FR" dirty="0"/>
          </a:p>
        </p:txBody>
      </p:sp>
    </p:spTree>
  </p:cSld>
  <p:clrMapOvr>
    <a:masterClrMapping/>
  </p:clrMapOvr>
  <p:transition>
    <p:cut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0"/>
          </a:xfrm>
          <a:solidFill>
            <a:srgbClr val="00B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>
            <a:normAutofit fontScale="90000"/>
          </a:bodyPr>
          <a:lstStyle/>
          <a:p>
            <a:r>
              <a:rPr lang="fr-FR" b="1" i="1" dirty="0">
                <a:solidFill>
                  <a:srgbClr val="FF0000"/>
                </a:solidFill>
              </a:rPr>
              <a:t>Test en phase de développement </a:t>
            </a:r>
            <a:r>
              <a:rPr lang="fr-FR" b="1" i="1" dirty="0" smtClean="0">
                <a:solidFill>
                  <a:srgbClr val="FF0000"/>
                </a:solidFill>
              </a:rPr>
              <a:t>           de </a:t>
            </a:r>
            <a:r>
              <a:rPr lang="fr-FR" b="1" i="1" dirty="0">
                <a:solidFill>
                  <a:srgbClr val="FF0000"/>
                </a:solidFill>
              </a:rPr>
              <a:t>CI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428736"/>
          <a:ext cx="8229600" cy="4900634"/>
        </p:xfrm>
        <a:graphic>
          <a:graphicData uri="http://schemas.openxmlformats.org/drawingml/2006/table">
            <a:tbl>
              <a:tblPr firstRow="1" bandRow="1">
                <a:effectLst>
                  <a:outerShdw blurRad="152400" dist="317500" dir="5400000" sx="90000" sy="-19000" rotWithShape="0">
                    <a:prstClr val="black">
                      <a:alpha val="15000"/>
                    </a:prstClr>
                  </a:outerShdw>
                </a:effectLst>
                <a:tableStyleId>{F5AB1C69-6EDB-4FF4-983F-18BD219EF322}</a:tableStyleId>
              </a:tblPr>
              <a:tblGrid>
                <a:gridCol w="4114800"/>
                <a:gridCol w="4114800"/>
              </a:tblGrid>
              <a:tr h="4900634">
                <a:tc>
                  <a:txBody>
                    <a:bodyPr/>
                    <a:lstStyle/>
                    <a:p>
                      <a:r>
                        <a:rPr lang="fr-FR" sz="1800" kern="1200" dirty="0" smtClean="0"/>
                        <a:t> </a:t>
                      </a:r>
                    </a:p>
                    <a:p>
                      <a:pPr lvl="0">
                        <a:buFont typeface="Wingdings" pitchFamily="2" charset="2"/>
                        <a:buChar char="Ø"/>
                      </a:pPr>
                      <a:r>
                        <a:rPr lang="fr-FR" sz="2000" i="1" kern="1200" dirty="0" smtClean="0"/>
                        <a:t>La vérification de la conception a pour objectif de cibler les erreurs de conception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fr-FR" sz="2000" i="1" kern="1200" dirty="0" smtClean="0"/>
                        <a:t>-les corrections doivent s'effectuer avant l‘étape de fabrication.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endParaRPr lang="fr-FR" sz="1800" kern="1200" dirty="0" smtClean="0"/>
                    </a:p>
                    <a:p>
                      <a:pPr>
                        <a:buFont typeface="Wingdings" pitchFamily="2" charset="2"/>
                        <a:buChar char="q"/>
                      </a:pPr>
                      <a:endParaRPr lang="fr-FR" sz="1800" kern="1200" dirty="0" smtClean="0"/>
                    </a:p>
                    <a:p>
                      <a:pPr lvl="0">
                        <a:buFont typeface="Wingdings" pitchFamily="2" charset="2"/>
                        <a:buChar char="Ø"/>
                      </a:pPr>
                      <a:r>
                        <a:rPr lang="fr-FR" sz="1800" i="1" kern="1200" dirty="0" smtClean="0"/>
                        <a:t>Actions de test restantes ciblent les défauts de fabrication;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fr-FR" sz="1800" i="1" kern="1200" dirty="0" smtClean="0"/>
                        <a:t>- Un défaut est une défaillance ou une imperfection physique conduisant à une faute</a:t>
                      </a:r>
                      <a:endParaRPr lang="fr-FR" sz="1800" b="1" i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fld id="{41B1D15E-22E3-4DBB-A182-566ACAA28374}" type="slidenum">
                        <a:rPr lang="fr-FR" smtClean="0"/>
                        <a:t>10</a:t>
                      </a:fld>
                      <a:fld id="{20CA107D-8717-4CD8-9480-4034369EAF0A}" type="slidenum">
                        <a:rPr lang="fr-FR" smtClean="0"/>
                        <a:t>10</a:t>
                      </a:fld>
                      <a:fld id="{3C381F5C-0664-48BB-9DB3-6227F97F318F}" type="slidenum">
                        <a:rPr lang="fr-FR" smtClean="0"/>
                        <a:t>10</a:t>
                      </a:fld>
                      <a:fld id="{F893F3CB-50A8-4ACC-9909-CBC297D7B902}" type="slidenum">
                        <a:rPr lang="fr-FR" smtClean="0"/>
                        <a:t>10</a:t>
                      </a:fld>
                      <a:fld id="{EE6E92D0-E62B-4BDC-8B9F-E7EA01886A99}" type="slidenum">
                        <a:rPr lang="fr-FR" smtClean="0"/>
                        <a:t>10</a:t>
                      </a:fld>
                      <a:r>
                        <a:rPr lang="fr-FR" dirty="0" smtClean="0"/>
                        <a:t>03/04/2020</a:t>
                      </a:r>
                      <a:fld id="{232808D7-F345-4EB5-BE17-04EF244BC482}" type="slidenum">
                        <a:rPr lang="fr-FR" smtClean="0"/>
                        <a:t>10</a:t>
                      </a:fld>
                      <a:r>
                        <a:rPr lang="fr-FR" dirty="0" smtClean="0"/>
                        <a:t>03/04/2020</a:t>
                      </a:r>
                      <a:endParaRPr lang="fr-FR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857752" y="2214554"/>
            <a:ext cx="1785950" cy="571504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Spécifications de conception</a:t>
            </a:r>
            <a:endParaRPr lang="fr-FR" b="1" dirty="0"/>
          </a:p>
        </p:txBody>
      </p:sp>
      <p:sp>
        <p:nvSpPr>
          <p:cNvPr id="6" name="Rectangle 5"/>
          <p:cNvSpPr/>
          <p:nvPr/>
        </p:nvSpPr>
        <p:spPr>
          <a:xfrm>
            <a:off x="6858016" y="2857496"/>
            <a:ext cx="1714512" cy="857256"/>
          </a:xfrm>
          <a:prstGeom prst="rect">
            <a:avLst/>
          </a:prstGeom>
          <a:ln w="38100">
            <a:solidFill>
              <a:srgbClr val="FFFF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Vérification de la conception</a:t>
            </a:r>
            <a:endParaRPr lang="fr-FR" b="1" dirty="0"/>
          </a:p>
        </p:txBody>
      </p:sp>
      <p:sp>
        <p:nvSpPr>
          <p:cNvPr id="7" name="Rectangle 6"/>
          <p:cNvSpPr/>
          <p:nvPr/>
        </p:nvSpPr>
        <p:spPr>
          <a:xfrm>
            <a:off x="4929190" y="3071810"/>
            <a:ext cx="1714512" cy="57150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conception</a:t>
            </a:r>
            <a:endParaRPr lang="fr-FR" b="1" dirty="0"/>
          </a:p>
        </p:txBody>
      </p:sp>
      <p:sp>
        <p:nvSpPr>
          <p:cNvPr id="8" name="Rectangle 7"/>
          <p:cNvSpPr/>
          <p:nvPr/>
        </p:nvSpPr>
        <p:spPr>
          <a:xfrm>
            <a:off x="4929190" y="4000504"/>
            <a:ext cx="1785950" cy="571504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fabrication</a:t>
            </a:r>
            <a:endParaRPr lang="fr-FR" b="1" dirty="0"/>
          </a:p>
        </p:txBody>
      </p:sp>
      <p:sp>
        <p:nvSpPr>
          <p:cNvPr id="9" name="Rectangle 8"/>
          <p:cNvSpPr/>
          <p:nvPr/>
        </p:nvSpPr>
        <p:spPr>
          <a:xfrm>
            <a:off x="4929190" y="4786322"/>
            <a:ext cx="1785950" cy="571504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Encapsulation</a:t>
            </a:r>
            <a:endParaRPr lang="fr-FR" b="1" dirty="0"/>
          </a:p>
        </p:txBody>
      </p:sp>
      <p:sp>
        <p:nvSpPr>
          <p:cNvPr id="10" name="Rectangle 9"/>
          <p:cNvSpPr/>
          <p:nvPr/>
        </p:nvSpPr>
        <p:spPr>
          <a:xfrm>
            <a:off x="4929190" y="5572140"/>
            <a:ext cx="1785950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Assurance </a:t>
            </a:r>
            <a:r>
              <a:rPr lang="fr-FR" b="1" dirty="0" err="1" smtClean="0"/>
              <a:t>Qualite</a:t>
            </a:r>
            <a:r>
              <a:rPr lang="fr-FR" b="1" dirty="0" smtClean="0"/>
              <a:t> </a:t>
            </a:r>
            <a:endParaRPr lang="fr-FR" b="1" dirty="0"/>
          </a:p>
        </p:txBody>
      </p:sp>
      <p:sp>
        <p:nvSpPr>
          <p:cNvPr id="11" name="Rectangle 10"/>
          <p:cNvSpPr/>
          <p:nvPr/>
        </p:nvSpPr>
        <p:spPr>
          <a:xfrm>
            <a:off x="6929454" y="4000504"/>
            <a:ext cx="1571636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Test  de tranche de Si</a:t>
            </a:r>
            <a:endParaRPr lang="fr-FR" b="1" dirty="0"/>
          </a:p>
        </p:txBody>
      </p:sp>
      <p:sp>
        <p:nvSpPr>
          <p:cNvPr id="12" name="Rectangle 11"/>
          <p:cNvSpPr/>
          <p:nvPr/>
        </p:nvSpPr>
        <p:spPr>
          <a:xfrm>
            <a:off x="7000892" y="4857760"/>
            <a:ext cx="1500198" cy="42862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Test de mise en boitier</a:t>
            </a:r>
            <a:endParaRPr lang="fr-FR" b="1" dirty="0"/>
          </a:p>
        </p:txBody>
      </p:sp>
      <p:sp>
        <p:nvSpPr>
          <p:cNvPr id="13" name="Rectangle 12"/>
          <p:cNvSpPr/>
          <p:nvPr/>
        </p:nvSpPr>
        <p:spPr>
          <a:xfrm>
            <a:off x="7000892" y="5572140"/>
            <a:ext cx="1571636" cy="5715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Test final</a:t>
            </a:r>
            <a:endParaRPr lang="fr-FR" b="1" dirty="0"/>
          </a:p>
        </p:txBody>
      </p:sp>
      <p:cxnSp>
        <p:nvCxnSpPr>
          <p:cNvPr id="15" name="Connecteur droit avec flèche 14"/>
          <p:cNvCxnSpPr>
            <a:stCxn id="6" idx="1"/>
            <a:endCxn id="7" idx="3"/>
          </p:cNvCxnSpPr>
          <p:nvPr/>
        </p:nvCxnSpPr>
        <p:spPr>
          <a:xfrm rot="10800000" flipV="1">
            <a:off x="6643702" y="3286124"/>
            <a:ext cx="214314" cy="7143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>
            <a:stCxn id="11" idx="1"/>
            <a:endCxn id="8" idx="3"/>
          </p:cNvCxnSpPr>
          <p:nvPr/>
        </p:nvCxnSpPr>
        <p:spPr>
          <a:xfrm rot="10800000">
            <a:off x="6715140" y="4286256"/>
            <a:ext cx="214314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>
            <a:stCxn id="12" idx="1"/>
            <a:endCxn id="9" idx="3"/>
          </p:cNvCxnSpPr>
          <p:nvPr/>
        </p:nvCxnSpPr>
        <p:spPr>
          <a:xfrm rot="10800000">
            <a:off x="6715140" y="5072074"/>
            <a:ext cx="285752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>
            <a:stCxn id="13" idx="1"/>
            <a:endCxn id="10" idx="3"/>
          </p:cNvCxnSpPr>
          <p:nvPr/>
        </p:nvCxnSpPr>
        <p:spPr>
          <a:xfrm rot="10800000">
            <a:off x="6715140" y="5857892"/>
            <a:ext cx="285752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>
            <a:stCxn id="5" idx="2"/>
            <a:endCxn id="7" idx="0"/>
          </p:cNvCxnSpPr>
          <p:nvPr/>
        </p:nvCxnSpPr>
        <p:spPr>
          <a:xfrm rot="16200000" flipH="1">
            <a:off x="5625710" y="2911074"/>
            <a:ext cx="285752" cy="35719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>
            <a:stCxn id="7" idx="2"/>
          </p:cNvCxnSpPr>
          <p:nvPr/>
        </p:nvCxnSpPr>
        <p:spPr>
          <a:xfrm rot="5400000">
            <a:off x="5643570" y="3786190"/>
            <a:ext cx="285752" cy="1588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>
            <a:stCxn id="8" idx="2"/>
            <a:endCxn id="9" idx="0"/>
          </p:cNvCxnSpPr>
          <p:nvPr/>
        </p:nvCxnSpPr>
        <p:spPr>
          <a:xfrm rot="5400000">
            <a:off x="5715008" y="4679165"/>
            <a:ext cx="214314" cy="1588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>
            <a:stCxn id="9" idx="2"/>
            <a:endCxn id="10" idx="0"/>
          </p:cNvCxnSpPr>
          <p:nvPr/>
        </p:nvCxnSpPr>
        <p:spPr>
          <a:xfrm rot="5400000">
            <a:off x="5715008" y="5464983"/>
            <a:ext cx="214314" cy="1588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space réservé de la date 20"/>
          <p:cNvSpPr>
            <a:spLocks noGrp="1"/>
          </p:cNvSpPr>
          <p:nvPr>
            <p:ph type="dt" sz="half" idx="10"/>
          </p:nvPr>
        </p:nvSpPr>
        <p:spPr>
          <a:xfrm>
            <a:off x="71406" y="6356350"/>
            <a:ext cx="1185842" cy="365125"/>
          </a:xfrm>
        </p:spPr>
        <p:txBody>
          <a:bodyPr/>
          <a:lstStyle/>
          <a:p>
            <a:fld id="{507801DC-05A9-4E07-B293-3233C691C22C}" type="datetime1">
              <a:rPr lang="fr-FR" sz="1600" b="1" smtClean="0"/>
              <a:t>03/04/2020</a:t>
            </a:fld>
            <a:endParaRPr lang="fr-FR" sz="1600" b="1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12"/>
          </p:nvPr>
        </p:nvSpPr>
        <p:spPr>
          <a:xfrm>
            <a:off x="8239156" y="6356350"/>
            <a:ext cx="762000" cy="365125"/>
          </a:xfrm>
        </p:spPr>
        <p:txBody>
          <a:bodyPr/>
          <a:lstStyle/>
          <a:p>
            <a:fld id="{7310F779-F254-45C2-9AB6-2A3649E6DC2A}" type="slidenum">
              <a:rPr lang="fr-FR" sz="1600" b="1" smtClean="0"/>
              <a:pPr/>
              <a:t>10</a:t>
            </a:fld>
            <a:endParaRPr lang="fr-FR" sz="1600" b="1" dirty="0"/>
          </a:p>
        </p:txBody>
      </p:sp>
      <p:sp>
        <p:nvSpPr>
          <p:cNvPr id="25" name="Espace réservé du pied de page 24"/>
          <p:cNvSpPr>
            <a:spLocks noGrp="1"/>
          </p:cNvSpPr>
          <p:nvPr>
            <p:ph type="ftr" sz="quarter" idx="11"/>
          </p:nvPr>
        </p:nvSpPr>
        <p:spPr>
          <a:xfrm>
            <a:off x="1285852" y="6357958"/>
            <a:ext cx="7429552" cy="365125"/>
          </a:xfrm>
        </p:spPr>
        <p:txBody>
          <a:bodyPr/>
          <a:lstStyle/>
          <a:p>
            <a:r>
              <a:rPr lang="fr-FR" sz="1800" b="1" dirty="0" smtClean="0"/>
              <a:t>Prof. N. Bourouba                             1ière Année de Doctorat(INST/ME)</a:t>
            </a:r>
            <a:endParaRPr lang="fr-FR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857256"/>
          </a:xfr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fr-FR" sz="3200" b="1" i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Aperçu sur les différentes phases de fabrication des C.I.  Et  l’insertion du Test</a:t>
            </a:r>
            <a:endParaRPr lang="fr-FR" sz="3200" b="1" i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3438" y="1238239"/>
            <a:ext cx="4429156" cy="5119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avec flèche vers la droite 6"/>
          <p:cNvSpPr/>
          <p:nvPr/>
        </p:nvSpPr>
        <p:spPr>
          <a:xfrm>
            <a:off x="357158" y="1428736"/>
            <a:ext cx="4214842" cy="1357322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Identification des wafers(rondelles de Si)  en dehors des limites du Process  et les ayant des dies défaillants</a:t>
            </a:r>
            <a:endParaRPr lang="fr-FR" dirty="0"/>
          </a:p>
        </p:txBody>
      </p:sp>
      <p:sp>
        <p:nvSpPr>
          <p:cNvPr id="8" name="Rectangle avec flèche vers la droite 7"/>
          <p:cNvSpPr/>
          <p:nvPr/>
        </p:nvSpPr>
        <p:spPr>
          <a:xfrm>
            <a:off x="357158" y="2857496"/>
            <a:ext cx="3429024" cy="1285884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Seuls les dies  qui passent  le test  rondelles de qualité (wafer Sort Test) seront encapsulés</a:t>
            </a:r>
            <a:endParaRPr lang="fr-FR" dirty="0"/>
          </a:p>
        </p:txBody>
      </p:sp>
      <p:sp>
        <p:nvSpPr>
          <p:cNvPr id="10" name="Flèche droite à entaille 9"/>
          <p:cNvSpPr/>
          <p:nvPr/>
        </p:nvSpPr>
        <p:spPr>
          <a:xfrm rot="20148753">
            <a:off x="3809781" y="3025929"/>
            <a:ext cx="767696" cy="42862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avec flèche vers la droite 11"/>
          <p:cNvSpPr/>
          <p:nvPr/>
        </p:nvSpPr>
        <p:spPr>
          <a:xfrm>
            <a:off x="428596" y="4286256"/>
            <a:ext cx="3429024" cy="1714512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Le Burn –In peut ne pas être utile(autres test sont utilisés pour les fautes précoces</a:t>
            </a:r>
            <a:endParaRPr lang="fr-FR" dirty="0"/>
          </a:p>
        </p:txBody>
      </p:sp>
      <p:sp>
        <p:nvSpPr>
          <p:cNvPr id="17" name="Flèche droite à entaille 16"/>
          <p:cNvSpPr/>
          <p:nvPr/>
        </p:nvSpPr>
        <p:spPr>
          <a:xfrm rot="19282372">
            <a:off x="3872963" y="4749742"/>
            <a:ext cx="675093" cy="28575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space réservé du contenu 17"/>
          <p:cNvSpPr>
            <a:spLocks noGrp="1"/>
          </p:cNvSpPr>
          <p:nvPr>
            <p:ph idx="1"/>
          </p:nvPr>
        </p:nvSpPr>
        <p:spPr>
          <a:xfrm>
            <a:off x="285720" y="1000108"/>
            <a:ext cx="8715436" cy="5429288"/>
          </a:xfrm>
          <a:ln w="57150">
            <a:solidFill>
              <a:srgbClr val="FF0000"/>
            </a:solidFill>
          </a:ln>
        </p:spPr>
        <p:txBody>
          <a:bodyPr/>
          <a:lstStyle/>
          <a:p>
            <a:pPr>
              <a:buNone/>
            </a:pPr>
            <a:r>
              <a:rPr lang="fr-FR" b="1" u="sng" dirty="0" smtClean="0">
                <a:solidFill>
                  <a:srgbClr val="002060"/>
                </a:solidFill>
              </a:rPr>
              <a:t>Les Principaux actions de test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10"/>
          </p:nvPr>
        </p:nvSpPr>
        <p:spPr>
          <a:xfrm>
            <a:off x="142844" y="6356350"/>
            <a:ext cx="1185842" cy="365125"/>
          </a:xfrm>
        </p:spPr>
        <p:txBody>
          <a:bodyPr/>
          <a:lstStyle/>
          <a:p>
            <a:fld id="{18FC8B3C-7290-42C8-901F-C7311904F069}" type="datetime1">
              <a:rPr lang="fr-FR" sz="1600" b="1" smtClean="0"/>
              <a:t>03/04/2020</a:t>
            </a:fld>
            <a:endParaRPr lang="fr-FR" sz="1600" b="1" dirty="0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>
          <a:xfrm>
            <a:off x="8096280" y="6356350"/>
            <a:ext cx="762000" cy="365125"/>
          </a:xfrm>
        </p:spPr>
        <p:txBody>
          <a:bodyPr/>
          <a:lstStyle/>
          <a:p>
            <a:fld id="{7310F779-F254-45C2-9AB6-2A3649E6DC2A}" type="slidenum">
              <a:rPr lang="fr-FR" sz="1600" b="1" smtClean="0"/>
              <a:pPr/>
              <a:t>11</a:t>
            </a:fld>
            <a:endParaRPr lang="fr-FR" sz="1600" b="1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>
          <a:xfrm>
            <a:off x="1285852" y="6421461"/>
            <a:ext cx="7215238" cy="365125"/>
          </a:xfrm>
        </p:spPr>
        <p:txBody>
          <a:bodyPr/>
          <a:lstStyle/>
          <a:p>
            <a:r>
              <a:rPr lang="fr-FR" sz="1800" b="1" dirty="0" smtClean="0"/>
              <a:t>Prof. N. Bourouba                             1ière Année de Doctorat(INST/ME)</a:t>
            </a:r>
            <a:endParaRPr lang="fr-FR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704088"/>
            <a:ext cx="8401080" cy="515380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fr-FR" sz="2400" dirty="0" smtClean="0"/>
              <a:t>Le Test du CI à effectuer au niveau du wafer(le sondage du wafer ) précédant le test du découpage et celui d’encapsulation et enfin l’</a:t>
            </a:r>
            <a:r>
              <a:rPr lang="fr-FR" sz="2400" dirty="0" err="1" smtClean="0"/>
              <a:t>aprés</a:t>
            </a:r>
            <a:r>
              <a:rPr lang="fr-FR" sz="2400" dirty="0" smtClean="0"/>
              <a:t> encapsulation .</a:t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 </a:t>
            </a:r>
            <a:r>
              <a:rPr lang="fr-FR" sz="2400" b="1" i="1" u="sng" dirty="0" smtClean="0">
                <a:solidFill>
                  <a:srgbClr val="FF0000"/>
                </a:solidFill>
              </a:rPr>
              <a:t>le type de test disponible </a:t>
            </a:r>
            <a:r>
              <a:rPr lang="fr-FR" sz="2400" dirty="0" smtClean="0"/>
              <a:t>doit être </a:t>
            </a:r>
            <a:r>
              <a:rPr lang="fr-FR" sz="2400" u="sng" dirty="0" smtClean="0"/>
              <a:t>basé sur </a:t>
            </a:r>
            <a:r>
              <a:rPr lang="fr-FR" sz="2400" dirty="0" smtClean="0"/>
              <a:t>un nombre de facteurs qui incluent: </a:t>
            </a:r>
            <a:r>
              <a:rPr lang="fr-FR" sz="2400" dirty="0" smtClean="0">
                <a:solidFill>
                  <a:srgbClr val="FF0000"/>
                </a:solidFill>
              </a:rPr>
              <a:t>le cout d’achat </a:t>
            </a:r>
            <a:r>
              <a:rPr lang="fr-FR" sz="2400" dirty="0" smtClean="0"/>
              <a:t>et </a:t>
            </a:r>
            <a:r>
              <a:rPr lang="fr-FR" sz="2400" dirty="0" smtClean="0">
                <a:solidFill>
                  <a:srgbClr val="FF0000"/>
                </a:solidFill>
              </a:rPr>
              <a:t>le cout d’appropriation </a:t>
            </a:r>
            <a:r>
              <a:rPr lang="fr-FR" sz="2400" dirty="0" smtClean="0"/>
              <a:t>( opération du testeur, la formation de l’ingénieur de test; la routine de maintenance, réparation et mis à nouveau) </a:t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b="1" i="1" u="sng" dirty="0" smtClean="0">
                <a:solidFill>
                  <a:srgbClr val="FF0000"/>
                </a:solidFill>
              </a:rPr>
              <a:t>la Tendance </a:t>
            </a:r>
            <a:r>
              <a:rPr lang="fr-FR" sz="2400" dirty="0" smtClean="0">
                <a:solidFill>
                  <a:srgbClr val="FF0000"/>
                </a:solidFill>
              </a:rPr>
              <a:t>envers </a:t>
            </a:r>
            <a:r>
              <a:rPr lang="fr-FR" sz="2400" dirty="0" smtClean="0"/>
              <a:t>les testeurs disponibles allant  en augmentant dans le </a:t>
            </a:r>
            <a:r>
              <a:rPr lang="fr-FR" sz="2400" dirty="0" smtClean="0"/>
              <a:t>coût. Donc </a:t>
            </a:r>
            <a:r>
              <a:rPr lang="fr-FR" sz="2400" b="1" u="sng" dirty="0" smtClean="0">
                <a:solidFill>
                  <a:srgbClr val="FF0000"/>
                </a:solidFill>
              </a:rPr>
              <a:t>des testeurs  nouveaux et à bas cout </a:t>
            </a:r>
            <a:r>
              <a:rPr lang="fr-FR" sz="2400" u="sng" dirty="0" smtClean="0"/>
              <a:t>sont à acquérir et à utiliser</a:t>
            </a:r>
            <a:endParaRPr lang="fr-FR" sz="2400" u="sng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71406" y="6356350"/>
            <a:ext cx="1071570" cy="365125"/>
          </a:xfrm>
        </p:spPr>
        <p:txBody>
          <a:bodyPr/>
          <a:lstStyle/>
          <a:p>
            <a:fld id="{19E1CF35-C701-4613-B86F-67EC762BA0E8}" type="datetime1">
              <a:rPr lang="fr-FR" sz="1600" b="1" smtClean="0"/>
              <a:t>03/04/2020</a:t>
            </a:fld>
            <a:endParaRPr lang="fr-FR" sz="1600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167718" y="6356350"/>
            <a:ext cx="762000" cy="365125"/>
          </a:xfrm>
        </p:spPr>
        <p:txBody>
          <a:bodyPr/>
          <a:lstStyle/>
          <a:p>
            <a:fld id="{7310F779-F254-45C2-9AB6-2A3649E6DC2A}" type="slidenum">
              <a:rPr lang="fr-FR" sz="1600" b="1" smtClean="0"/>
              <a:pPr/>
              <a:t>12</a:t>
            </a:fld>
            <a:endParaRPr lang="fr-FR" sz="1600" b="1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7286676" cy="365125"/>
          </a:xfrm>
        </p:spPr>
        <p:txBody>
          <a:bodyPr/>
          <a:lstStyle/>
          <a:p>
            <a:r>
              <a:rPr lang="fr-FR" sz="1800" b="1" dirty="0" smtClean="0"/>
              <a:t>Prof. N. Bourouba                             1ière Année de Doctorat(INST/ME)</a:t>
            </a:r>
            <a:endParaRPr lang="fr-FR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571504"/>
          </a:xfr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fr-FR" sz="2800" b="1" i="1" dirty="0" smtClean="0">
                <a:ln/>
                <a:solidFill>
                  <a:schemeClr val="accent3"/>
                </a:solidFill>
              </a:rPr>
              <a:t>     TEST DE PRODUCTION : Système ATE </a:t>
            </a:r>
            <a:endParaRPr lang="fr-FR" sz="2800" b="1" i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786478"/>
          </a:xfrm>
          <a:solidFill>
            <a:schemeClr val="accent5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fr-FR" sz="1800" b="1" i="1" dirty="0" smtClean="0">
                <a:solidFill>
                  <a:schemeClr val="bg1"/>
                </a:solidFill>
              </a:rPr>
              <a:t>Implémentation des programmes de test au niveau des testeurs(ATE) exige  parties hard et soft pour établir l’exécution et contrôle du programme.</a:t>
            </a:r>
          </a:p>
          <a:p>
            <a:r>
              <a:rPr lang="fr-FR" sz="1800" b="1" i="1" dirty="0" smtClean="0">
                <a:solidFill>
                  <a:schemeClr val="bg1"/>
                </a:solidFill>
              </a:rPr>
              <a:t>Une gamme d’équipement est à acquérir dont la nature exacte dépend de </a:t>
            </a:r>
          </a:p>
          <a:p>
            <a:pPr>
              <a:buFont typeface="Wingdings" pitchFamily="2" charset="2"/>
              <a:buChar char="q"/>
            </a:pPr>
            <a:r>
              <a:rPr lang="fr-FR" sz="1800" b="1" i="1" dirty="0" smtClean="0">
                <a:solidFill>
                  <a:schemeClr val="bg1"/>
                </a:solidFill>
              </a:rPr>
              <a:t>La génération du signal;</a:t>
            </a:r>
          </a:p>
          <a:p>
            <a:pPr>
              <a:buFont typeface="Wingdings" pitchFamily="2" charset="2"/>
              <a:buChar char="q"/>
            </a:pPr>
            <a:r>
              <a:rPr lang="fr-FR" sz="1800" b="1" i="1" dirty="0" smtClean="0">
                <a:solidFill>
                  <a:schemeClr val="bg1"/>
                </a:solidFill>
              </a:rPr>
              <a:t>De la capture;</a:t>
            </a:r>
          </a:p>
          <a:p>
            <a:pPr>
              <a:buFont typeface="Wingdings" pitchFamily="2" charset="2"/>
              <a:buChar char="q"/>
            </a:pPr>
            <a:r>
              <a:rPr lang="fr-FR" sz="1800" b="1" i="1" dirty="0" smtClean="0">
                <a:solidFill>
                  <a:schemeClr val="bg1"/>
                </a:solidFill>
              </a:rPr>
              <a:t>Et de l’exigence de l’analyse des résultats</a:t>
            </a:r>
            <a:r>
              <a:rPr lang="fr-FR" sz="1800" dirty="0" smtClean="0">
                <a:solidFill>
                  <a:schemeClr val="bg1"/>
                </a:solidFill>
              </a:rPr>
              <a:t>;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785918" y="2928934"/>
            <a:ext cx="5143536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Testeurs peuvent se classer en 2types de systèmes</a:t>
            </a:r>
          </a:p>
          <a:p>
            <a:pPr algn="ctr"/>
            <a:endParaRPr lang="fr-FR" dirty="0"/>
          </a:p>
        </p:txBody>
      </p:sp>
      <p:sp>
        <p:nvSpPr>
          <p:cNvPr id="7" name="Rectangle avec flèche vers le bas 6"/>
          <p:cNvSpPr/>
          <p:nvPr/>
        </p:nvSpPr>
        <p:spPr>
          <a:xfrm>
            <a:off x="857224" y="3714752"/>
            <a:ext cx="2357454" cy="71438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 testeurs  Dédiés</a:t>
            </a:r>
            <a:endParaRPr lang="fr-FR" dirty="0"/>
          </a:p>
        </p:txBody>
      </p:sp>
      <p:sp>
        <p:nvSpPr>
          <p:cNvPr id="8" name="Rectangle avec flèche vers le bas 7"/>
          <p:cNvSpPr/>
          <p:nvPr/>
        </p:nvSpPr>
        <p:spPr>
          <a:xfrm>
            <a:off x="4786314" y="3714752"/>
            <a:ext cx="2857520" cy="571504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Testeur à usage général</a:t>
            </a:r>
            <a:endParaRPr lang="fr-FR" dirty="0"/>
          </a:p>
        </p:txBody>
      </p:sp>
      <p:sp>
        <p:nvSpPr>
          <p:cNvPr id="9" name="Organigramme : Document 8"/>
          <p:cNvSpPr/>
          <p:nvPr/>
        </p:nvSpPr>
        <p:spPr>
          <a:xfrm>
            <a:off x="571472" y="4357694"/>
            <a:ext cx="3000396" cy="2071678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Conçus pour mesure spécifique des paramètres d’un Composant: dédiés à un circuit particulier un  petit groupe de composants</a:t>
            </a:r>
            <a:endParaRPr lang="fr-FR" dirty="0"/>
          </a:p>
        </p:txBody>
      </p:sp>
      <p:sp>
        <p:nvSpPr>
          <p:cNvPr id="10" name="Organigramme : Document 9"/>
          <p:cNvSpPr/>
          <p:nvPr/>
        </p:nvSpPr>
        <p:spPr>
          <a:xfrm>
            <a:off x="4500562" y="4214818"/>
            <a:ext cx="3429024" cy="2071702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Destiné à une gamme de composants (ayant une large  liste de paramètres opérationnels différents: destiné à une clientèle temporaire pour Un IC particulier</a:t>
            </a:r>
            <a:endParaRPr lang="fr-FR" dirty="0"/>
          </a:p>
        </p:txBody>
      </p:sp>
      <p:cxnSp>
        <p:nvCxnSpPr>
          <p:cNvPr id="14" name="Connecteur droit avec flèche 13"/>
          <p:cNvCxnSpPr>
            <a:stCxn id="6" idx="2"/>
          </p:cNvCxnSpPr>
          <p:nvPr/>
        </p:nvCxnSpPr>
        <p:spPr>
          <a:xfrm rot="5400000">
            <a:off x="3143240" y="2500306"/>
            <a:ext cx="285752" cy="214314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>
            <a:stCxn id="6" idx="2"/>
          </p:cNvCxnSpPr>
          <p:nvPr/>
        </p:nvCxnSpPr>
        <p:spPr>
          <a:xfrm rot="16200000" flipH="1">
            <a:off x="5179223" y="2607463"/>
            <a:ext cx="214314" cy="18573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space réservé de la date 10"/>
          <p:cNvSpPr>
            <a:spLocks noGrp="1"/>
          </p:cNvSpPr>
          <p:nvPr>
            <p:ph type="dt" sz="half" idx="10"/>
          </p:nvPr>
        </p:nvSpPr>
        <p:spPr>
          <a:xfrm>
            <a:off x="71406" y="6356350"/>
            <a:ext cx="1285884" cy="365125"/>
          </a:xfrm>
        </p:spPr>
        <p:txBody>
          <a:bodyPr/>
          <a:lstStyle/>
          <a:p>
            <a:fld id="{ED2DFCB2-CB30-49E4-AFB9-04FFAFA6B247}" type="datetime1">
              <a:rPr lang="fr-FR" sz="1600" b="1" smtClean="0">
                <a:solidFill>
                  <a:schemeClr val="bg1"/>
                </a:solidFill>
              </a:rPr>
              <a:t>03/04/2020</a:t>
            </a:fld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>
          <a:xfrm>
            <a:off x="8239156" y="6356350"/>
            <a:ext cx="762000" cy="365125"/>
          </a:xfrm>
        </p:spPr>
        <p:txBody>
          <a:bodyPr/>
          <a:lstStyle/>
          <a:p>
            <a:fld id="{7310F779-F254-45C2-9AB6-2A3649E6DC2A}" type="slidenum">
              <a:rPr lang="fr-FR" sz="1600" b="1" smtClean="0">
                <a:solidFill>
                  <a:schemeClr val="bg1"/>
                </a:solidFill>
              </a:rPr>
              <a:pPr/>
              <a:t>13</a:t>
            </a:fld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13" name="Espace réservé du pied de page 12"/>
          <p:cNvSpPr>
            <a:spLocks noGrp="1"/>
          </p:cNvSpPr>
          <p:nvPr>
            <p:ph type="ftr" sz="quarter" idx="11"/>
          </p:nvPr>
        </p:nvSpPr>
        <p:spPr>
          <a:xfrm>
            <a:off x="1285852" y="6356350"/>
            <a:ext cx="7358114" cy="365125"/>
          </a:xfrm>
        </p:spPr>
        <p:txBody>
          <a:bodyPr/>
          <a:lstStyle/>
          <a:p>
            <a:r>
              <a:rPr lang="fr-FR" sz="1800" b="1" dirty="0" smtClean="0">
                <a:solidFill>
                  <a:schemeClr val="bg1"/>
                </a:solidFill>
              </a:rPr>
              <a:t>Prof. N. Bourouba                             1ière Année de Doctorat(INST/ME)</a:t>
            </a:r>
            <a:endParaRPr lang="fr-FR" sz="1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an courbé vers le haut 9"/>
          <p:cNvSpPr/>
          <p:nvPr/>
        </p:nvSpPr>
        <p:spPr>
          <a:xfrm>
            <a:off x="357158" y="214290"/>
            <a:ext cx="7786742" cy="928694"/>
          </a:xfrm>
          <a:prstGeom prst="ellipseRibbon2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fr-FR" b="1" i="1" u="sng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Ressources exigées par le testeur à semi-conducteur</a:t>
            </a:r>
          </a:p>
          <a:p>
            <a:pPr algn="ctr"/>
            <a:endParaRPr lang="fr-FR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11" name="Organigramme : Procédé prédéfini 10"/>
          <p:cNvSpPr/>
          <p:nvPr/>
        </p:nvSpPr>
        <p:spPr>
          <a:xfrm>
            <a:off x="1643042" y="1285860"/>
            <a:ext cx="5500726" cy="928694"/>
          </a:xfrm>
          <a:prstGeom prst="flowChartPredefinedProcess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fr-FR" b="1" dirty="0" smtClean="0">
                <a:ln/>
                <a:solidFill>
                  <a:schemeClr val="accent3"/>
                </a:solidFill>
              </a:rPr>
              <a:t>Classification  des testeurs à Semi-conducteur</a:t>
            </a:r>
          </a:p>
          <a:p>
            <a:pPr algn="ctr"/>
            <a:endParaRPr lang="fr-FR" b="1" dirty="0">
              <a:ln/>
              <a:solidFill>
                <a:schemeClr val="accent3"/>
              </a:solidFill>
            </a:endParaRPr>
          </a:p>
        </p:txBody>
      </p:sp>
      <p:sp>
        <p:nvSpPr>
          <p:cNvPr id="12" name="Parchemin vertical 11"/>
          <p:cNvSpPr/>
          <p:nvPr/>
        </p:nvSpPr>
        <p:spPr>
          <a:xfrm>
            <a:off x="0" y="2786058"/>
            <a:ext cx="2643174" cy="3643338"/>
          </a:xfrm>
          <a:prstGeom prst="verticalScroll">
            <a:avLst/>
          </a:prstGeom>
          <a:blipFill>
            <a:blip r:embed="rId5"/>
            <a:tile tx="0" ty="0" sx="100000" sy="100000" flip="none" algn="tl"/>
          </a:blip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i="1" u="sng" dirty="0" smtClean="0"/>
              <a:t>Digital</a:t>
            </a:r>
          </a:p>
          <a:p>
            <a:pPr algn="ctr"/>
            <a:r>
              <a:rPr lang="fr-FR" dirty="0" smtClean="0"/>
              <a:t>Optimisé pour circuits/systèmes  avec  un grand  nombre de  broches d’entrée/Sortie  numérique  haute vitesse et à capacité analogiques limitées </a:t>
            </a:r>
            <a:endParaRPr lang="fr-FR" dirty="0"/>
          </a:p>
        </p:txBody>
      </p:sp>
      <p:sp>
        <p:nvSpPr>
          <p:cNvPr id="13" name="Parchemin vertical 12"/>
          <p:cNvSpPr/>
          <p:nvPr/>
        </p:nvSpPr>
        <p:spPr>
          <a:xfrm>
            <a:off x="2500298" y="2786058"/>
            <a:ext cx="1857388" cy="2428892"/>
          </a:xfrm>
          <a:prstGeom prst="verticalScroll">
            <a:avLst/>
          </a:prstGeom>
          <a:blipFill>
            <a:blip r:embed="rId6"/>
            <a:tile tx="0" ty="0" sx="100000" sy="100000" flip="none" algn="tl"/>
          </a:blipFill>
          <a:effectLst>
            <a:glow rad="228600">
              <a:schemeClr val="accent5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i="1" u="sng" dirty="0" smtClean="0"/>
              <a:t>Mémoire</a:t>
            </a:r>
          </a:p>
          <a:p>
            <a:pPr algn="ctr"/>
            <a:endParaRPr lang="fr-FR" dirty="0" smtClean="0"/>
          </a:p>
          <a:p>
            <a:pPr algn="ctr"/>
            <a:r>
              <a:rPr lang="fr-FR" dirty="0" smtClean="0"/>
              <a:t> optimisé  pour des circuits mémoires</a:t>
            </a:r>
            <a:endParaRPr lang="fr-FR" dirty="0"/>
          </a:p>
        </p:txBody>
      </p:sp>
      <p:sp>
        <p:nvSpPr>
          <p:cNvPr id="14" name="Parchemin vertical 13"/>
          <p:cNvSpPr/>
          <p:nvPr/>
        </p:nvSpPr>
        <p:spPr>
          <a:xfrm>
            <a:off x="4214810" y="2714620"/>
            <a:ext cx="2857520" cy="3714776"/>
          </a:xfrm>
          <a:prstGeom prst="verticalScroll">
            <a:avLst/>
          </a:prstGeom>
          <a:blipFill>
            <a:blip r:embed="rId7"/>
            <a:tile tx="0" ty="0" sx="100000" sy="100000" flip="none" algn="tl"/>
          </a:blip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i="1" u="sng" dirty="0" smtClean="0"/>
              <a:t>Analogiques</a:t>
            </a:r>
          </a:p>
          <a:p>
            <a:pPr algn="ctr"/>
            <a:r>
              <a:rPr lang="fr-FR" dirty="0" smtClean="0"/>
              <a:t>Optimisé pour circuits analogiques avec  des Entrées  / Sorties  en courants et en tensions  avec acquisition  de données  à haute performance ( CAN)  et capacités d’analyse de signaux;  moyens digitaux limitées</a:t>
            </a:r>
            <a:endParaRPr lang="fr-FR" dirty="0"/>
          </a:p>
        </p:txBody>
      </p:sp>
      <p:sp>
        <p:nvSpPr>
          <p:cNvPr id="15" name="Parchemin vertical 14"/>
          <p:cNvSpPr/>
          <p:nvPr/>
        </p:nvSpPr>
        <p:spPr>
          <a:xfrm>
            <a:off x="6858048" y="2786058"/>
            <a:ext cx="2357422" cy="3643338"/>
          </a:xfrm>
          <a:prstGeom prst="verticalScroll">
            <a:avLst/>
          </a:prstGeom>
          <a:blipFill>
            <a:blip r:embed="rId8"/>
            <a:tile tx="0" ty="0" sx="100000" sy="100000" flip="none" algn="tl"/>
          </a:blip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u="sng" dirty="0" smtClean="0">
                <a:solidFill>
                  <a:srgbClr val="FFFF00"/>
                </a:solidFill>
              </a:rPr>
              <a:t>Signaux mixtes</a:t>
            </a:r>
          </a:p>
          <a:p>
            <a:pPr algn="ctr"/>
            <a:r>
              <a:rPr lang="fr-FR" dirty="0" smtClean="0">
                <a:solidFill>
                  <a:srgbClr val="FFFF00"/>
                </a:solidFill>
              </a:rPr>
              <a:t>Testeurs  offrant  capacités analogiques et numériques de bons niveau mais avec performance  amoindrie par  rapport aux précédents</a:t>
            </a:r>
            <a:endParaRPr lang="fr-FR" dirty="0">
              <a:solidFill>
                <a:srgbClr val="FFFF00"/>
              </a:solidFill>
            </a:endParaRPr>
          </a:p>
        </p:txBody>
      </p:sp>
      <p:cxnSp>
        <p:nvCxnSpPr>
          <p:cNvPr id="19" name="Connecteur droit avec flèche 18"/>
          <p:cNvCxnSpPr/>
          <p:nvPr/>
        </p:nvCxnSpPr>
        <p:spPr>
          <a:xfrm rot="5400000">
            <a:off x="2589599" y="910814"/>
            <a:ext cx="642942" cy="2964671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>
            <a:stCxn id="11" idx="2"/>
            <a:endCxn id="13" idx="0"/>
          </p:cNvCxnSpPr>
          <p:nvPr/>
        </p:nvCxnSpPr>
        <p:spPr>
          <a:xfrm rot="5400000">
            <a:off x="3625447" y="2018100"/>
            <a:ext cx="571504" cy="964413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>
            <a:stCxn id="11" idx="2"/>
            <a:endCxn id="14" idx="0"/>
          </p:cNvCxnSpPr>
          <p:nvPr/>
        </p:nvCxnSpPr>
        <p:spPr>
          <a:xfrm rot="16200000" flipH="1">
            <a:off x="4768454" y="1839504"/>
            <a:ext cx="500066" cy="1250165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>
            <a:stCxn id="11" idx="2"/>
          </p:cNvCxnSpPr>
          <p:nvPr/>
        </p:nvCxnSpPr>
        <p:spPr>
          <a:xfrm rot="16200000" flipH="1">
            <a:off x="5875742" y="732217"/>
            <a:ext cx="500066" cy="346474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lèche droite à entaille 25"/>
          <p:cNvSpPr/>
          <p:nvPr/>
        </p:nvSpPr>
        <p:spPr>
          <a:xfrm rot="5400000">
            <a:off x="3929058" y="785794"/>
            <a:ext cx="500066" cy="35719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space réservé de la date 15"/>
          <p:cNvSpPr>
            <a:spLocks noGrp="1"/>
          </p:cNvSpPr>
          <p:nvPr>
            <p:ph type="dt" sz="half" idx="10"/>
          </p:nvPr>
        </p:nvSpPr>
        <p:spPr>
          <a:xfrm>
            <a:off x="214282" y="6356350"/>
            <a:ext cx="1143008" cy="365125"/>
          </a:xfrm>
        </p:spPr>
        <p:txBody>
          <a:bodyPr/>
          <a:lstStyle/>
          <a:p>
            <a:fld id="{3C51534D-8090-4A1F-BFF5-3E353326104A}" type="datetime1">
              <a:rPr lang="fr-FR" sz="1600" b="1" smtClean="0"/>
              <a:t>03/04/2020</a:t>
            </a:fld>
            <a:endParaRPr lang="fr-FR" sz="1600" b="1" dirty="0"/>
          </a:p>
        </p:txBody>
      </p:sp>
      <p:sp>
        <p:nvSpPr>
          <p:cNvPr id="17" name="Espace réservé du numéro de diapositive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F779-F254-45C2-9AB6-2A3649E6DC2A}" type="slidenum">
              <a:rPr lang="fr-FR" sz="1600" b="1" smtClean="0"/>
              <a:pPr/>
              <a:t>14</a:t>
            </a:fld>
            <a:endParaRPr lang="fr-FR" sz="1600" b="1" dirty="0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>
          <a:xfrm>
            <a:off x="1571604" y="6429396"/>
            <a:ext cx="6500858" cy="365125"/>
          </a:xfrm>
        </p:spPr>
        <p:txBody>
          <a:bodyPr/>
          <a:lstStyle/>
          <a:p>
            <a:r>
              <a:rPr lang="fr-FR" sz="1600" b="1" smtClean="0"/>
              <a:t>Prof. N. Bourouba                             1ière Année de Doctorat(INST/ME)</a:t>
            </a:r>
            <a:endParaRPr lang="fr-FR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71414"/>
            <a:ext cx="8715436" cy="71438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00000" tIns="684000" bIns="468000">
            <a:noAutofit/>
          </a:bodyPr>
          <a:lstStyle/>
          <a:p>
            <a:r>
              <a:rPr lang="fr-FR" sz="3200" b="1" i="1" dirty="0" smtClean="0"/>
              <a:t>Phase de vérification de la conception</a:t>
            </a:r>
            <a:endParaRPr lang="fr-FR" sz="3200" b="1" i="1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0" y="857232"/>
          <a:ext cx="8786842" cy="55778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393421"/>
                <a:gridCol w="4393421"/>
              </a:tblGrid>
              <a:tr h="4500594">
                <a:tc>
                  <a:txBody>
                    <a:bodyPr/>
                    <a:lstStyle/>
                    <a:p>
                      <a:pPr marL="342900" indent="-342900">
                        <a:buFont typeface="Wingdings" pitchFamily="2" charset="2"/>
                        <a:buChar char="q"/>
                      </a:pPr>
                      <a:r>
                        <a:rPr lang="fr-FR" sz="2400" i="1" dirty="0" smtClean="0">
                          <a:solidFill>
                            <a:srgbClr val="FF0000"/>
                          </a:solidFill>
                        </a:rPr>
                        <a:t>Différents niveaux d’abstraction  lors</a:t>
                      </a:r>
                      <a:r>
                        <a:rPr lang="fr-FR" sz="2400" i="1" baseline="0" dirty="0" smtClean="0">
                          <a:solidFill>
                            <a:srgbClr val="FF0000"/>
                          </a:solidFill>
                        </a:rPr>
                        <a:t> de la conception </a:t>
                      </a:r>
                    </a:p>
                    <a:p>
                      <a:pPr marL="342900" indent="-342900">
                        <a:buFont typeface="+mj-lt"/>
                        <a:buNone/>
                      </a:pPr>
                      <a:r>
                        <a:rPr lang="fr-FR" sz="2400" i="1" baseline="0" dirty="0" smtClean="0"/>
                        <a:t>-les outils CAD  employés  pour synthèse de conception du  niveau RTL au niveau physique.</a:t>
                      </a:r>
                    </a:p>
                    <a:p>
                      <a:pPr marL="342900" indent="-342900">
                        <a:buFont typeface="Wingdings" pitchFamily="2" charset="2"/>
                        <a:buChar char="q"/>
                      </a:pPr>
                      <a:r>
                        <a:rPr lang="fr-FR" sz="2400" i="1" baseline="0" dirty="0" smtClean="0">
                          <a:solidFill>
                            <a:srgbClr val="FF0000"/>
                          </a:solidFill>
                        </a:rPr>
                        <a:t>Simulation impliquée à différents niveaux d’abstraction au test  pour </a:t>
                      </a:r>
                    </a:p>
                    <a:p>
                      <a:pPr marL="342900" indent="-342900">
                        <a:buFont typeface="Wingdings" pitchFamily="2" charset="2"/>
                        <a:buNone/>
                      </a:pPr>
                      <a:r>
                        <a:rPr lang="fr-FR" sz="2400" i="1" baseline="0" dirty="0" smtClean="0"/>
                        <a:t>-</a:t>
                      </a:r>
                      <a:r>
                        <a:rPr lang="fr-FR" sz="2400" i="1" u="sng" baseline="0" dirty="0" smtClean="0">
                          <a:solidFill>
                            <a:srgbClr val="FFFF00"/>
                          </a:solidFill>
                        </a:rPr>
                        <a:t>évaluation</a:t>
                      </a:r>
                      <a:r>
                        <a:rPr lang="fr-FR" sz="2400" i="1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fr-FR" sz="2400" i="1" baseline="0" dirty="0" smtClean="0"/>
                        <a:t>des erreurs au comportemental ou RTL.</a:t>
                      </a:r>
                    </a:p>
                    <a:p>
                      <a:pPr marL="342900" indent="-342900">
                        <a:buFont typeface="Wingdings" pitchFamily="2" charset="2"/>
                        <a:buNone/>
                      </a:pPr>
                      <a:r>
                        <a:rPr lang="fr-FR" sz="2400" i="1" baseline="0" dirty="0" smtClean="0"/>
                        <a:t>-</a:t>
                      </a:r>
                      <a:r>
                        <a:rPr lang="fr-FR" sz="2400" i="1" u="sng" baseline="0" dirty="0" smtClean="0"/>
                        <a:t> </a:t>
                      </a:r>
                      <a:r>
                        <a:rPr lang="fr-FR" sz="2400" i="1" u="sng" baseline="0" dirty="0" smtClean="0">
                          <a:solidFill>
                            <a:srgbClr val="FFFF00"/>
                          </a:solidFill>
                        </a:rPr>
                        <a:t>Conception</a:t>
                      </a:r>
                      <a:r>
                        <a:rPr lang="fr-FR" sz="2400" i="1" u="sng" baseline="0" dirty="0" smtClean="0"/>
                        <a:t> </a:t>
                      </a:r>
                      <a:r>
                        <a:rPr lang="fr-FR" sz="2400" i="1" baseline="0" dirty="0" smtClean="0"/>
                        <a:t>répondant aux exigences en temps du système après synthèse</a:t>
                      </a: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4857752" y="2000240"/>
            <a:ext cx="3929090" cy="571504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i="1" dirty="0" smtClean="0"/>
              <a:t>Spécifications de la conception</a:t>
            </a:r>
            <a:endParaRPr lang="fr-FR" b="1" i="1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4857752" y="2857496"/>
            <a:ext cx="3929090" cy="571504"/>
          </a:xfrm>
          <a:prstGeom prst="roundRect">
            <a:avLst/>
          </a:prstGeom>
          <a:blipFill>
            <a:blip r:embed="rId4"/>
            <a:tile tx="0" ty="0" sx="100000" sy="100000" flip="none" algn="tl"/>
          </a:blip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i="1" dirty="0" smtClean="0">
                <a:solidFill>
                  <a:srgbClr val="FF0000"/>
                </a:solidFill>
              </a:rPr>
              <a:t>Niveau comportemental  (Architectural</a:t>
            </a:r>
            <a:r>
              <a:rPr lang="fr-FR" b="1" i="1" dirty="0" smtClean="0"/>
              <a:t>)</a:t>
            </a:r>
            <a:endParaRPr lang="fr-FR" b="1" i="1" dirty="0"/>
          </a:p>
        </p:txBody>
      </p:sp>
      <p:sp>
        <p:nvSpPr>
          <p:cNvPr id="12" name="Rectangle 11"/>
          <p:cNvSpPr/>
          <p:nvPr/>
        </p:nvSpPr>
        <p:spPr>
          <a:xfrm>
            <a:off x="4714876" y="3571876"/>
            <a:ext cx="4000528" cy="642942"/>
          </a:xfrm>
          <a:prstGeom prst="rect">
            <a:avLst/>
          </a:prstGeom>
          <a:blipFill>
            <a:blip r:embed="rId5"/>
            <a:tile tx="0" ty="0" sx="100000" sy="100000" flip="none" algn="tl"/>
          </a:blip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i="1" dirty="0" smtClean="0"/>
              <a:t>Niveau  Registre-Transfert  level</a:t>
            </a:r>
            <a:endParaRPr lang="fr-FR" b="1" i="1" dirty="0"/>
          </a:p>
        </p:txBody>
      </p:sp>
      <p:sp>
        <p:nvSpPr>
          <p:cNvPr id="13" name="Rectangle 12"/>
          <p:cNvSpPr/>
          <p:nvPr/>
        </p:nvSpPr>
        <p:spPr>
          <a:xfrm>
            <a:off x="4786314" y="4500570"/>
            <a:ext cx="4000528" cy="642942"/>
          </a:xfrm>
          <a:prstGeom prst="rect">
            <a:avLst/>
          </a:prstGeom>
          <a:blipFill>
            <a:blip r:embed="rId6"/>
            <a:tile tx="0" ty="0" sx="100000" sy="100000" flip="none" algn="tl"/>
          </a:blip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i="1" dirty="0" smtClean="0">
                <a:solidFill>
                  <a:schemeClr val="tx1"/>
                </a:solidFill>
              </a:rPr>
              <a:t>Niveau  Logique (portes logiques</a:t>
            </a:r>
            <a:r>
              <a:rPr lang="fr-FR" b="1" i="1" dirty="0" smtClean="0"/>
              <a:t>)</a:t>
            </a:r>
            <a:endParaRPr lang="fr-FR" b="1" i="1" dirty="0"/>
          </a:p>
        </p:txBody>
      </p:sp>
      <p:sp>
        <p:nvSpPr>
          <p:cNvPr id="14" name="Rectangle 13"/>
          <p:cNvSpPr/>
          <p:nvPr/>
        </p:nvSpPr>
        <p:spPr>
          <a:xfrm>
            <a:off x="4786314" y="5429264"/>
            <a:ext cx="4000528" cy="571504"/>
          </a:xfrm>
          <a:prstGeom prst="rect">
            <a:avLst/>
          </a:prstGeom>
          <a:blipFill>
            <a:blip r:embed="rId7"/>
            <a:tile tx="0" ty="0" sx="100000" sy="100000" flip="none" algn="tl"/>
          </a:blip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i="1" dirty="0" smtClean="0"/>
              <a:t>Niveau  physique (Primitifs)</a:t>
            </a:r>
            <a:endParaRPr lang="fr-FR" b="1" i="1" dirty="0"/>
          </a:p>
        </p:txBody>
      </p:sp>
      <p:cxnSp>
        <p:nvCxnSpPr>
          <p:cNvPr id="16" name="Connecteur droit avec flèche 15"/>
          <p:cNvCxnSpPr>
            <a:stCxn id="10" idx="2"/>
            <a:endCxn id="11" idx="0"/>
          </p:cNvCxnSpPr>
          <p:nvPr/>
        </p:nvCxnSpPr>
        <p:spPr>
          <a:xfrm rot="5400000">
            <a:off x="6679421" y="2714620"/>
            <a:ext cx="285752" cy="1588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>
            <a:stCxn id="11" idx="2"/>
          </p:cNvCxnSpPr>
          <p:nvPr/>
        </p:nvCxnSpPr>
        <p:spPr>
          <a:xfrm rot="5400000">
            <a:off x="6732999" y="3482580"/>
            <a:ext cx="142879" cy="35718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>
            <a:endCxn id="13" idx="0"/>
          </p:cNvCxnSpPr>
          <p:nvPr/>
        </p:nvCxnSpPr>
        <p:spPr>
          <a:xfrm rot="5400000">
            <a:off x="6679421" y="4321975"/>
            <a:ext cx="285752" cy="71438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>
            <a:stCxn id="13" idx="2"/>
          </p:cNvCxnSpPr>
          <p:nvPr/>
        </p:nvCxnSpPr>
        <p:spPr>
          <a:xfrm rot="5400000">
            <a:off x="6607983" y="5250669"/>
            <a:ext cx="285752" cy="71438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space réservé de la date 14"/>
          <p:cNvSpPr>
            <a:spLocks noGrp="1"/>
          </p:cNvSpPr>
          <p:nvPr>
            <p:ph type="dt" sz="half" idx="10"/>
          </p:nvPr>
        </p:nvSpPr>
        <p:spPr>
          <a:xfrm>
            <a:off x="71406" y="6356350"/>
            <a:ext cx="1357322" cy="365125"/>
          </a:xfrm>
        </p:spPr>
        <p:txBody>
          <a:bodyPr/>
          <a:lstStyle/>
          <a:p>
            <a:fld id="{9C5D0E42-FC40-4700-AF9F-805785B5D133}" type="datetime1">
              <a:rPr lang="fr-FR" sz="1600" b="1" smtClean="0"/>
              <a:t>03/04/2020</a:t>
            </a:fld>
            <a:endParaRPr lang="fr-FR" sz="1600" b="1" dirty="0"/>
          </a:p>
        </p:txBody>
      </p:sp>
      <p:sp>
        <p:nvSpPr>
          <p:cNvPr id="17" name="Espace réservé du numéro de diapositive 16"/>
          <p:cNvSpPr>
            <a:spLocks noGrp="1"/>
          </p:cNvSpPr>
          <p:nvPr>
            <p:ph type="sldNum" sz="quarter" idx="12"/>
          </p:nvPr>
        </p:nvSpPr>
        <p:spPr>
          <a:xfrm>
            <a:off x="8239156" y="6356350"/>
            <a:ext cx="762000" cy="365125"/>
          </a:xfrm>
        </p:spPr>
        <p:txBody>
          <a:bodyPr/>
          <a:lstStyle/>
          <a:p>
            <a:fld id="{7310F779-F254-45C2-9AB6-2A3649E6DC2A}" type="slidenum">
              <a:rPr lang="fr-FR" sz="1600" b="1" smtClean="0"/>
              <a:pPr/>
              <a:t>15</a:t>
            </a:fld>
            <a:endParaRPr lang="fr-FR" sz="1600" b="1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>
          <a:xfrm>
            <a:off x="1285852" y="6421461"/>
            <a:ext cx="7429552" cy="365125"/>
          </a:xfrm>
        </p:spPr>
        <p:txBody>
          <a:bodyPr/>
          <a:lstStyle/>
          <a:p>
            <a:r>
              <a:rPr lang="fr-FR" sz="1800" b="1" dirty="0" smtClean="0"/>
              <a:t>Prof. N. Bourouba                             1ière Année de Doctorat(INST/ME)</a:t>
            </a:r>
            <a:endParaRPr lang="fr-FR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844" y="-24"/>
            <a:ext cx="8543956" cy="571504"/>
          </a:xfr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fr-FR" b="1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Rendement et Taux de rejet</a:t>
            </a:r>
            <a:endParaRPr lang="fr-FR" b="1" i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0" y="642918"/>
          <a:ext cx="8501122" cy="58521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286264"/>
                <a:gridCol w="4214858"/>
              </a:tblGrid>
              <a:tr h="5709284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fr-FR" sz="2800" i="1" dirty="0" smtClean="0">
                          <a:solidFill>
                            <a:srgbClr val="FFFF00"/>
                          </a:solidFill>
                        </a:rPr>
                        <a:t>Les puces</a:t>
                      </a:r>
                      <a:r>
                        <a:rPr lang="fr-FR" sz="2800" i="1" baseline="0" dirty="0" smtClean="0">
                          <a:solidFill>
                            <a:srgbClr val="FFFF00"/>
                          </a:solidFill>
                        </a:rPr>
                        <a:t>  défaillantes  </a:t>
                      </a:r>
                      <a:r>
                        <a:rPr lang="fr-FR" sz="2800" i="1" dirty="0" smtClean="0">
                          <a:solidFill>
                            <a:srgbClr val="FFFF00"/>
                          </a:solidFill>
                        </a:rPr>
                        <a:t> attendus proviennent</a:t>
                      </a:r>
                      <a:r>
                        <a:rPr lang="fr-FR" sz="2800" i="1" baseline="0" dirty="0" smtClean="0">
                          <a:solidFill>
                            <a:srgbClr val="FFFF00"/>
                          </a:solidFill>
                        </a:rPr>
                        <a:t> de défauts de fabrication </a:t>
                      </a:r>
                      <a:r>
                        <a:rPr lang="fr-FR" sz="2800" i="1" baseline="0" dirty="0" smtClean="0">
                          <a:solidFill>
                            <a:srgbClr val="FFFF00"/>
                          </a:solidFill>
                          <a:sym typeface="Wingdings" pitchFamily="2" charset="2"/>
                        </a:rPr>
                        <a:t> rendement (yield)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fr-FR" sz="2800" i="1" baseline="0" dirty="0" smtClean="0">
                        <a:solidFill>
                          <a:srgbClr val="FFFF00"/>
                        </a:solidFill>
                        <a:sym typeface="Wingdings" pitchFamily="2" charset="2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fr-FR" sz="2800" b="1" i="1" baseline="0" dirty="0" smtClean="0">
                          <a:solidFill>
                            <a:srgbClr val="FFFF00"/>
                          </a:solidFill>
                          <a:sym typeface="Wingdings" pitchFamily="2" charset="2"/>
                        </a:rPr>
                        <a:t> les pertes de rendement : 2 sortes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fr-FR" baseline="0" dirty="0" smtClean="0">
                        <a:sym typeface="Wingdings" pitchFamily="2" charset="2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fr-FR" baseline="0" dirty="0" smtClean="0">
                        <a:sym typeface="Wingdings" pitchFamily="2" charset="2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fr-FR" sz="2800" b="1" i="1" baseline="0" dirty="0" err="1" smtClean="0">
                          <a:solidFill>
                            <a:srgbClr val="FFFF00"/>
                          </a:solidFill>
                          <a:sym typeface="Wingdings" pitchFamily="2" charset="2"/>
                        </a:rPr>
                        <a:t>Resultats</a:t>
                      </a:r>
                      <a:r>
                        <a:rPr lang="fr-FR" sz="2800" b="1" i="1" baseline="0" dirty="0" smtClean="0">
                          <a:solidFill>
                            <a:srgbClr val="FFFF00"/>
                          </a:solidFill>
                          <a:sym typeface="Wingdings" pitchFamily="2" charset="2"/>
                        </a:rPr>
                        <a:t> indésirables lors du test</a:t>
                      </a:r>
                      <a:endParaRPr lang="fr-FR" sz="2800" b="1" i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Rendement</a:t>
                      </a:r>
                      <a:r>
                        <a:rPr lang="fr-FR" baseline="0" dirty="0" smtClean="0"/>
                        <a:t> =(nombre de puces acceptées /nombre total des puces fabriquées)</a:t>
                      </a:r>
                    </a:p>
                    <a:p>
                      <a:endParaRPr lang="fr-FR" baseline="0" dirty="0" smtClean="0"/>
                    </a:p>
                    <a:p>
                      <a:endParaRPr lang="fr-FR" baseline="0" dirty="0" smtClean="0"/>
                    </a:p>
                    <a:p>
                      <a:endParaRPr lang="fr-FR" baseline="0" dirty="0" smtClean="0"/>
                    </a:p>
                    <a:p>
                      <a:endParaRPr lang="fr-FR" baseline="0" dirty="0" smtClean="0"/>
                    </a:p>
                    <a:p>
                      <a:pPr>
                        <a:buFontTx/>
                        <a:buChar char="-"/>
                      </a:pPr>
                      <a:r>
                        <a:rPr lang="fr-FR" baseline="0" dirty="0" smtClean="0"/>
                        <a:t>Catastrophiques </a:t>
                      </a:r>
                      <a:r>
                        <a:rPr lang="fr-FR" baseline="0" dirty="0" smtClean="0">
                          <a:sym typeface="Wingdings" pitchFamily="2" charset="2"/>
                        </a:rPr>
                        <a:t>à cause des défauts  aléatoires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baseline="0" dirty="0" smtClean="0">
                          <a:sym typeface="Wingdings" pitchFamily="2" charset="2"/>
                        </a:rPr>
                        <a:t> Paramétriques  à cause des variations du processus</a:t>
                      </a:r>
                    </a:p>
                    <a:p>
                      <a:pPr>
                        <a:buFontTx/>
                        <a:buChar char="-"/>
                      </a:pPr>
                      <a:endParaRPr lang="fr-FR" baseline="0" dirty="0" smtClean="0">
                        <a:sym typeface="Wingdings" pitchFamily="2" charset="2"/>
                      </a:endParaRPr>
                    </a:p>
                    <a:p>
                      <a:pPr>
                        <a:buFontTx/>
                        <a:buChar char="-"/>
                      </a:pPr>
                      <a:endParaRPr lang="fr-FR" baseline="0" dirty="0" smtClean="0">
                        <a:sym typeface="Wingdings" pitchFamily="2" charset="2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fr-FR" baseline="0" dirty="0" smtClean="0">
                          <a:sym typeface="Wingdings" pitchFamily="2" charset="2"/>
                        </a:rPr>
                        <a:t> puce en faute apparait bonne (elle passe le Test)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fr-FR" baseline="0" dirty="0" smtClean="0">
                          <a:sym typeface="Wingdings" pitchFamily="2" charset="2"/>
                        </a:rPr>
                        <a:t>- taux de rejet = (nombre  de pièces défectueuses passant le test/nombre de pièces passant le test final)  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fr-FR" baseline="0" dirty="0" smtClean="0">
                          <a:sym typeface="Wingdings" pitchFamily="2" charset="2"/>
                        </a:rPr>
                        <a:t>- Puce bonne parait défectueuse (ne passe pas le test: à cause de test mal conçu  ou manque de DFT</a:t>
                      </a:r>
                      <a:endParaRPr lang="fr-FR" dirty="0"/>
                    </a:p>
                  </a:txBody>
                  <a:tcPr>
                    <a:solidFill>
                      <a:srgbClr val="6699FF"/>
                    </a:solidFill>
                  </a:tcPr>
                </a:tc>
              </a:tr>
            </a:tbl>
          </a:graphicData>
        </a:graphic>
      </p:graphicFrame>
      <p:sp>
        <p:nvSpPr>
          <p:cNvPr id="8" name="Accolade ouvrante 7"/>
          <p:cNvSpPr/>
          <p:nvPr/>
        </p:nvSpPr>
        <p:spPr>
          <a:xfrm>
            <a:off x="3714744" y="4643446"/>
            <a:ext cx="714380" cy="1785950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Accolade ouvrante 8"/>
          <p:cNvSpPr/>
          <p:nvPr/>
        </p:nvSpPr>
        <p:spPr>
          <a:xfrm>
            <a:off x="4143372" y="3000372"/>
            <a:ext cx="357190" cy="1214446"/>
          </a:xfrm>
          <a:prstGeom prst="leftBrac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71406" y="6356350"/>
            <a:ext cx="1285884" cy="365125"/>
          </a:xfrm>
        </p:spPr>
        <p:txBody>
          <a:bodyPr/>
          <a:lstStyle/>
          <a:p>
            <a:fld id="{0A2F5087-99D8-43BE-9A45-9E74C973361A}" type="datetime1">
              <a:rPr lang="fr-FR" sz="1600" b="1" smtClean="0"/>
              <a:t>03/04/2020</a:t>
            </a:fld>
            <a:endParaRPr lang="fr-FR" sz="1600" b="1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8239156" y="6356350"/>
            <a:ext cx="762000" cy="365125"/>
          </a:xfrm>
        </p:spPr>
        <p:txBody>
          <a:bodyPr/>
          <a:lstStyle/>
          <a:p>
            <a:fld id="{7310F779-F254-45C2-9AB6-2A3649E6DC2A}" type="slidenum">
              <a:rPr lang="fr-FR" sz="1600" b="1" smtClean="0"/>
              <a:pPr/>
              <a:t>16</a:t>
            </a:fld>
            <a:endParaRPr lang="fr-FR" sz="1600" b="1" dirty="0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>
          <a:xfrm>
            <a:off x="1214414" y="6421461"/>
            <a:ext cx="7215238" cy="365125"/>
          </a:xfrm>
        </p:spPr>
        <p:txBody>
          <a:bodyPr/>
          <a:lstStyle/>
          <a:p>
            <a:r>
              <a:rPr lang="fr-FR" sz="1800" b="1" dirty="0" smtClean="0"/>
              <a:t>Prof. N. Bourouba                             1ière Année de Doctorat(INST/ME)</a:t>
            </a:r>
            <a:endParaRPr lang="fr-FR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fr-FR" b="1" i="1" u="sng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Fabrication des Systèmes Electroniques</a:t>
            </a:r>
            <a:endParaRPr lang="fr-FR" b="1" i="1" u="sng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457200" y="1285860"/>
          <a:ext cx="8229600" cy="5072098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{F5AB1C69-6EDB-4FF4-983F-18BD219EF322}</a:tableStyleId>
              </a:tblPr>
              <a:tblGrid>
                <a:gridCol w="4114800"/>
                <a:gridCol w="4114800"/>
              </a:tblGrid>
              <a:tr h="5072098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fr-FR" i="1" u="sng" dirty="0" smtClean="0">
                          <a:solidFill>
                            <a:srgbClr val="FFFF00"/>
                          </a:solidFill>
                        </a:rPr>
                        <a:t>Un système Electronique</a:t>
                      </a:r>
                      <a:r>
                        <a:rPr lang="fr-FR" dirty="0" smtClean="0"/>
                        <a:t>= </a:t>
                      </a:r>
                    </a:p>
                    <a:p>
                      <a:pPr marL="342900" indent="-342900">
                        <a:buFont typeface="+mj-lt"/>
                        <a:buAutoNum type="alphaLcParenR"/>
                      </a:pPr>
                      <a:r>
                        <a:rPr lang="fr-FR" dirty="0" smtClean="0"/>
                        <a:t>Un ensemble de circuits</a:t>
                      </a:r>
                      <a:r>
                        <a:rPr lang="fr-FR" baseline="0" dirty="0" smtClean="0"/>
                        <a:t> imprimes(PCB)</a:t>
                      </a:r>
                    </a:p>
                    <a:p>
                      <a:pPr marL="342900" indent="-342900">
                        <a:buFont typeface="+mj-lt"/>
                        <a:buAutoNum type="alphaLcParenR"/>
                      </a:pPr>
                      <a:r>
                        <a:rPr lang="fr-FR" baseline="0" dirty="0" smtClean="0"/>
                        <a:t>Composants VLSI, ULSI</a:t>
                      </a:r>
                    </a:p>
                    <a:p>
                      <a:pPr marL="342900" indent="-342900">
                        <a:buFont typeface="+mj-lt"/>
                        <a:buAutoNum type="alphaLcParenR"/>
                      </a:pPr>
                      <a:endParaRPr lang="fr-FR" baseline="0" dirty="0" smtClean="0"/>
                    </a:p>
                    <a:p>
                      <a:pPr marL="342900" indent="-342900" algn="l">
                        <a:buFont typeface="Wingdings" pitchFamily="2" charset="2"/>
                        <a:buChar char="v"/>
                      </a:pPr>
                      <a:r>
                        <a:rPr lang="fr-FR" i="1" u="sng" dirty="0" smtClean="0">
                          <a:solidFill>
                            <a:srgbClr val="FFFF00"/>
                          </a:solidFill>
                        </a:rPr>
                        <a:t>Réalisation de PCB </a:t>
                      </a:r>
                      <a:r>
                        <a:rPr lang="fr-FR" dirty="0" smtClean="0"/>
                        <a:t>= composant VLSI dans sa fabrication.</a:t>
                      </a:r>
                    </a:p>
                    <a:p>
                      <a:pPr marL="342900" indent="-342900" algn="l">
                        <a:buFont typeface="Wingdings" pitchFamily="2" charset="2"/>
                        <a:buChar char="Ø"/>
                      </a:pPr>
                      <a:r>
                        <a:rPr lang="fr-FR" dirty="0" smtClean="0"/>
                        <a:t>Exposé</a:t>
                      </a:r>
                      <a:r>
                        <a:rPr lang="fr-FR" baseline="0" dirty="0" smtClean="0"/>
                        <a:t> aux défauts</a:t>
                      </a:r>
                    </a:p>
                    <a:p>
                      <a:pPr marL="342900" indent="-342900" algn="l">
                        <a:buFont typeface="Wingdings" pitchFamily="2" charset="2"/>
                        <a:buChar char="Ø"/>
                      </a:pPr>
                      <a:endParaRPr lang="fr-FR" baseline="0" dirty="0" smtClean="0"/>
                    </a:p>
                    <a:p>
                      <a:pPr marL="342900" indent="-342900" algn="l">
                        <a:buFont typeface="Wingdings" pitchFamily="2" charset="2"/>
                        <a:buChar char="v"/>
                      </a:pPr>
                      <a:r>
                        <a:rPr lang="fr-FR" i="1" u="sng" baseline="0" dirty="0" smtClean="0">
                          <a:solidFill>
                            <a:srgbClr val="FFFF00"/>
                          </a:solidFill>
                        </a:rPr>
                        <a:t>Les étapes d’assemblage peuvent être sujets aux défaillances.</a:t>
                      </a:r>
                    </a:p>
                    <a:p>
                      <a:pPr marL="342900" indent="-342900" algn="l">
                        <a:buFont typeface="Wingdings" pitchFamily="2" charset="2"/>
                        <a:buChar char="Ø"/>
                      </a:pPr>
                      <a:r>
                        <a:rPr lang="fr-FR" baseline="0" dirty="0" smtClean="0"/>
                        <a:t>Développement du TEST à tous les niveaux de production</a:t>
                      </a:r>
                      <a:endParaRPr lang="fr-FR" dirty="0"/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sp>
        <p:nvSpPr>
          <p:cNvPr id="9" name="Rogner un rectangle à un seul coin 8"/>
          <p:cNvSpPr/>
          <p:nvPr/>
        </p:nvSpPr>
        <p:spPr>
          <a:xfrm>
            <a:off x="4857752" y="2000240"/>
            <a:ext cx="1571636" cy="785818"/>
          </a:xfrm>
          <a:prstGeom prst="snip1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Production </a:t>
            </a:r>
          </a:p>
          <a:p>
            <a:pPr algn="ctr"/>
            <a:r>
              <a:rPr lang="fr-FR" b="1" dirty="0" smtClean="0"/>
              <a:t>de PCB</a:t>
            </a:r>
          </a:p>
          <a:p>
            <a:pPr algn="ctr"/>
            <a:endParaRPr lang="fr-FR" dirty="0"/>
          </a:p>
        </p:txBody>
      </p:sp>
      <p:sp>
        <p:nvSpPr>
          <p:cNvPr id="10" name="Rectangle avec flèche vers la gauche 9"/>
          <p:cNvSpPr/>
          <p:nvPr/>
        </p:nvSpPr>
        <p:spPr>
          <a:xfrm>
            <a:off x="6429388" y="1928802"/>
            <a:ext cx="2143140" cy="1071570"/>
          </a:xfrm>
          <a:prstGeom prst="leftArrowCallout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TEST DU BOARD A VIDE</a:t>
            </a:r>
            <a:endParaRPr lang="fr-FR" b="1" dirty="0"/>
          </a:p>
        </p:txBody>
      </p:sp>
      <p:sp>
        <p:nvSpPr>
          <p:cNvPr id="11" name="Flèche droite à entaille 10"/>
          <p:cNvSpPr/>
          <p:nvPr/>
        </p:nvSpPr>
        <p:spPr>
          <a:xfrm rot="5400000">
            <a:off x="5429256" y="2857496"/>
            <a:ext cx="500066" cy="35719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Organigramme : Document 11"/>
          <p:cNvSpPr/>
          <p:nvPr/>
        </p:nvSpPr>
        <p:spPr>
          <a:xfrm>
            <a:off x="4929190" y="3357562"/>
            <a:ext cx="1500198" cy="571504"/>
          </a:xfrm>
          <a:prstGeom prst="flowChartDocumen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Assemblage du PCB</a:t>
            </a:r>
            <a:endParaRPr lang="fr-FR" b="1" dirty="0"/>
          </a:p>
        </p:txBody>
      </p:sp>
      <p:sp>
        <p:nvSpPr>
          <p:cNvPr id="13" name="Rectangle avec flèche vers la gauche 12"/>
          <p:cNvSpPr/>
          <p:nvPr/>
        </p:nvSpPr>
        <p:spPr>
          <a:xfrm>
            <a:off x="6429388" y="3214686"/>
            <a:ext cx="2071702" cy="571504"/>
          </a:xfrm>
          <a:prstGeom prst="leftArrowCallout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TEST DU PCB</a:t>
            </a:r>
            <a:endParaRPr lang="fr-FR" b="1" dirty="0"/>
          </a:p>
        </p:txBody>
      </p:sp>
      <p:sp>
        <p:nvSpPr>
          <p:cNvPr id="14" name="Flèche droite rayée 13"/>
          <p:cNvSpPr/>
          <p:nvPr/>
        </p:nvSpPr>
        <p:spPr>
          <a:xfrm rot="5400000">
            <a:off x="5786446" y="3857628"/>
            <a:ext cx="428628" cy="42862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Organigramme : Multidocument 14"/>
          <p:cNvSpPr/>
          <p:nvPr/>
        </p:nvSpPr>
        <p:spPr>
          <a:xfrm>
            <a:off x="5000628" y="4286256"/>
            <a:ext cx="1714512" cy="642942"/>
          </a:xfrm>
          <a:prstGeom prst="flowChartMultidocument">
            <a:avLst/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Assemblage - </a:t>
            </a:r>
            <a:r>
              <a:rPr lang="fr-FR" b="1" dirty="0" err="1" smtClean="0"/>
              <a:t>unites</a:t>
            </a:r>
            <a:endParaRPr lang="fr-FR" b="1" dirty="0"/>
          </a:p>
        </p:txBody>
      </p:sp>
      <p:sp>
        <p:nvSpPr>
          <p:cNvPr id="16" name="Rectangle avec flèche vers la gauche 15"/>
          <p:cNvSpPr/>
          <p:nvPr/>
        </p:nvSpPr>
        <p:spPr>
          <a:xfrm>
            <a:off x="6715140" y="4357694"/>
            <a:ext cx="1714512" cy="571504"/>
          </a:xfrm>
          <a:prstGeom prst="leftArrowCallou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TEST-Unité</a:t>
            </a:r>
            <a:endParaRPr lang="fr-FR" b="1" dirty="0"/>
          </a:p>
        </p:txBody>
      </p:sp>
      <p:sp>
        <p:nvSpPr>
          <p:cNvPr id="17" name="Plaque 16"/>
          <p:cNvSpPr/>
          <p:nvPr/>
        </p:nvSpPr>
        <p:spPr>
          <a:xfrm>
            <a:off x="4857752" y="5286388"/>
            <a:ext cx="1714512" cy="571504"/>
          </a:xfrm>
          <a:prstGeom prst="bevel">
            <a:avLst/>
          </a:prstGeom>
          <a:blipFill>
            <a:blip r:embed="rId6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Assemblage-Système</a:t>
            </a:r>
            <a:endParaRPr lang="fr-FR" b="1" dirty="0"/>
          </a:p>
        </p:txBody>
      </p:sp>
      <p:sp>
        <p:nvSpPr>
          <p:cNvPr id="19" name="Organigramme : Procédé prédéfini 18"/>
          <p:cNvSpPr/>
          <p:nvPr/>
        </p:nvSpPr>
        <p:spPr>
          <a:xfrm>
            <a:off x="7215206" y="5143512"/>
            <a:ext cx="1357322" cy="785818"/>
          </a:xfrm>
          <a:prstGeom prst="flowChartPredefinedProcess">
            <a:avLst/>
          </a:prstGeom>
          <a:blipFill>
            <a:blip r:embed="rId7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TEST - Système</a:t>
            </a:r>
            <a:endParaRPr lang="fr-FR" b="1" dirty="0"/>
          </a:p>
        </p:txBody>
      </p:sp>
      <p:sp>
        <p:nvSpPr>
          <p:cNvPr id="21" name="Flèche vers le bas 20"/>
          <p:cNvSpPr/>
          <p:nvPr/>
        </p:nvSpPr>
        <p:spPr>
          <a:xfrm>
            <a:off x="5643570" y="4929198"/>
            <a:ext cx="357190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Flèche droite à entaille 21"/>
          <p:cNvSpPr/>
          <p:nvPr/>
        </p:nvSpPr>
        <p:spPr>
          <a:xfrm rot="10800000">
            <a:off x="6572264" y="5357826"/>
            <a:ext cx="642942" cy="28575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space réservé de la date 17"/>
          <p:cNvSpPr>
            <a:spLocks noGrp="1"/>
          </p:cNvSpPr>
          <p:nvPr>
            <p:ph type="dt" sz="half" idx="10"/>
          </p:nvPr>
        </p:nvSpPr>
        <p:spPr>
          <a:xfrm>
            <a:off x="-32" y="6356350"/>
            <a:ext cx="1185842" cy="365125"/>
          </a:xfrm>
        </p:spPr>
        <p:txBody>
          <a:bodyPr/>
          <a:lstStyle/>
          <a:p>
            <a:fld id="{5B0CFABD-0F1B-4410-9994-F68C6AB3AD10}" type="datetime1">
              <a:rPr lang="fr-FR" sz="1800" b="1" smtClean="0"/>
              <a:t>03/04/2020</a:t>
            </a:fld>
            <a:r>
              <a:rPr lang="fr-FR" sz="1800" b="1" dirty="0" smtClean="0"/>
              <a:t> </a:t>
            </a:r>
            <a:endParaRPr lang="fr-FR" sz="1800" b="1" dirty="0"/>
          </a:p>
        </p:txBody>
      </p:sp>
      <p:sp>
        <p:nvSpPr>
          <p:cNvPr id="20" name="Espace réservé du numéro de diapositive 19"/>
          <p:cNvSpPr>
            <a:spLocks noGrp="1"/>
          </p:cNvSpPr>
          <p:nvPr>
            <p:ph type="sldNum" sz="quarter" idx="12"/>
          </p:nvPr>
        </p:nvSpPr>
        <p:spPr>
          <a:xfrm>
            <a:off x="8239156" y="6356350"/>
            <a:ext cx="762000" cy="365125"/>
          </a:xfrm>
        </p:spPr>
        <p:txBody>
          <a:bodyPr/>
          <a:lstStyle/>
          <a:p>
            <a:fld id="{7310F779-F254-45C2-9AB6-2A3649E6DC2A}" type="slidenum">
              <a:rPr lang="fr-FR" sz="2000" b="1" smtClean="0"/>
              <a:pPr/>
              <a:t>17</a:t>
            </a:fld>
            <a:endParaRPr lang="fr-FR" sz="2000" b="1" dirty="0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7215238" cy="365125"/>
          </a:xfrm>
        </p:spPr>
        <p:txBody>
          <a:bodyPr/>
          <a:lstStyle/>
          <a:p>
            <a:r>
              <a:rPr lang="fr-FR" sz="1800" b="1" dirty="0" smtClean="0"/>
              <a:t>Prof. N. Bourouba                             1ière Année de Doctorat(INST/ME)</a:t>
            </a:r>
            <a:endParaRPr lang="fr-FR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2910" y="142852"/>
            <a:ext cx="8229600" cy="1011222"/>
          </a:xfr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828000" rIns="396000" bIns="36000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fr-FR" sz="4000" b="1" i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Fonctionnement au niveau système</a:t>
            </a:r>
            <a:endParaRPr lang="fr-FR" sz="4000" b="1" i="1" u="sng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457200" y="1428736"/>
          <a:ext cx="8229600" cy="46974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571472" y="2428868"/>
            <a:ext cx="2286016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fr-F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Apparition de défauts lors du Fonctionnement du système:</a:t>
            </a:r>
            <a:endParaRPr lang="fr-F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500430" y="2000240"/>
            <a:ext cx="2071702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fr-FR" b="1" i="1" dirty="0" smtClean="0"/>
              <a:t>La loi  Exponentielle de défaillance F(t) = </a:t>
            </a:r>
            <a:r>
              <a:rPr lang="fr-FR" b="1" i="1" dirty="0" err="1" smtClean="0"/>
              <a:t>Exp</a:t>
            </a:r>
            <a:r>
              <a:rPr lang="fr-FR" b="1" i="1" dirty="0" smtClean="0"/>
              <a:t>(-</a:t>
            </a:r>
            <a:r>
              <a:rPr lang="el-GR" b="1" i="1" dirty="0" smtClean="0"/>
              <a:t>λ</a:t>
            </a:r>
            <a:r>
              <a:rPr lang="fr-FR" b="1" i="1" dirty="0" smtClean="0"/>
              <a:t> x t)</a:t>
            </a:r>
            <a:endParaRPr lang="fr-FR" b="1" i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6072198" y="2071678"/>
            <a:ext cx="2428892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fr-FR" sz="28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Fiabilité</a:t>
            </a:r>
            <a:endParaRPr lang="fr-FR" sz="28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143636" y="2571744"/>
            <a:ext cx="2286016" cy="313932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fr-FR" dirty="0" smtClean="0"/>
              <a:t>Probabilité qu’un système opère</a:t>
            </a:r>
          </a:p>
          <a:p>
            <a:r>
              <a:rPr lang="fr-FR" dirty="0" smtClean="0"/>
              <a:t>normalement jusqu’à un instant donné aléatoirement T : </a:t>
            </a:r>
            <a:r>
              <a:rPr lang="fr-FR" b="1" dirty="0" smtClean="0"/>
              <a:t>P(t&gt;T</a:t>
            </a:r>
            <a:r>
              <a:rPr lang="fr-FR" b="1" dirty="0" smtClean="0"/>
              <a:t>)=</a:t>
            </a:r>
            <a:r>
              <a:rPr lang="fr-FR" b="1" dirty="0" err="1" smtClean="0"/>
              <a:t>Exp</a:t>
            </a:r>
            <a:r>
              <a:rPr lang="fr-FR" b="1" dirty="0" smtClean="0"/>
              <a:t>(-</a:t>
            </a:r>
            <a:r>
              <a:rPr lang="fr-FR" b="1" dirty="0" smtClean="0">
                <a:latin typeface="Symbol" pitchFamily="18" charset="2"/>
              </a:rPr>
              <a:t>l </a:t>
            </a:r>
            <a:r>
              <a:rPr lang="fr-FR" b="1" dirty="0" smtClean="0"/>
              <a:t>t)</a:t>
            </a:r>
          </a:p>
          <a:p>
            <a:r>
              <a:rPr lang="fr-FR" sz="1600" b="1" dirty="0" smtClean="0"/>
              <a:t>Taux </a:t>
            </a:r>
            <a:r>
              <a:rPr lang="fr-FR" sz="1600" b="1" dirty="0" smtClean="0"/>
              <a:t>de défaillance</a:t>
            </a:r>
            <a:r>
              <a:rPr lang="fr-FR" b="1" dirty="0" smtClean="0"/>
              <a:t>,</a:t>
            </a:r>
          </a:p>
          <a:p>
            <a:r>
              <a:rPr lang="fr-FR" b="1" dirty="0" smtClean="0"/>
              <a:t>=somme des </a:t>
            </a:r>
            <a:r>
              <a:rPr lang="fr-FR" b="1" dirty="0" smtClean="0">
                <a:latin typeface="Symbol" pitchFamily="18" charset="2"/>
              </a:rPr>
              <a:t>l </a:t>
            </a:r>
            <a:r>
              <a:rPr lang="fr-FR" b="1" dirty="0" smtClean="0">
                <a:latin typeface="+mj-lt"/>
              </a:rPr>
              <a:t> des composants individuels =&gt;</a:t>
            </a:r>
            <a:r>
              <a:rPr lang="fr-FR" b="1" dirty="0" smtClean="0">
                <a:latin typeface="Symbol" pitchFamily="18" charset="2"/>
              </a:rPr>
              <a:t> </a:t>
            </a:r>
          </a:p>
          <a:p>
            <a:r>
              <a:rPr lang="fr-FR" b="1" dirty="0" smtClean="0">
                <a:latin typeface="Symbol" pitchFamily="18" charset="2"/>
              </a:rPr>
              <a:t>l=S l</a:t>
            </a:r>
            <a:r>
              <a:rPr lang="fr-FR" b="1" dirty="0" smtClean="0">
                <a:latin typeface="+mj-lt"/>
              </a:rPr>
              <a:t>i</a:t>
            </a:r>
            <a:endParaRPr lang="fr-FR" b="1" dirty="0"/>
          </a:p>
        </p:txBody>
      </p:sp>
      <p:sp>
        <p:nvSpPr>
          <p:cNvPr id="15" name="Rectangle 14"/>
          <p:cNvSpPr/>
          <p:nvPr/>
        </p:nvSpPr>
        <p:spPr>
          <a:xfrm>
            <a:off x="857224" y="5643578"/>
            <a:ext cx="157163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fr-FR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Défaillance</a:t>
            </a:r>
            <a:endParaRPr lang="fr-FR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>
          <a:xfrm>
            <a:off x="71406" y="6356350"/>
            <a:ext cx="1257280" cy="365125"/>
          </a:xfrm>
        </p:spPr>
        <p:txBody>
          <a:bodyPr/>
          <a:lstStyle/>
          <a:p>
            <a:fld id="{9AD57719-03DA-47A7-9E8D-992E41E5B943}" type="datetime1">
              <a:rPr lang="fr-FR" sz="1600" b="1" smtClean="0"/>
              <a:t>03/04/2020</a:t>
            </a:fld>
            <a:endParaRPr lang="fr-FR" sz="1600" b="1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>
          <a:xfrm>
            <a:off x="8239156" y="6356350"/>
            <a:ext cx="762000" cy="365125"/>
          </a:xfrm>
        </p:spPr>
        <p:txBody>
          <a:bodyPr/>
          <a:lstStyle/>
          <a:p>
            <a:fld id="{7310F779-F254-45C2-9AB6-2A3649E6DC2A}" type="slidenum">
              <a:rPr lang="fr-FR" sz="1600" b="1" smtClean="0"/>
              <a:pPr/>
              <a:t>18</a:t>
            </a:fld>
            <a:endParaRPr lang="fr-FR" sz="1600" b="1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7429552" cy="365125"/>
          </a:xfrm>
        </p:spPr>
        <p:txBody>
          <a:bodyPr/>
          <a:lstStyle/>
          <a:p>
            <a:r>
              <a:rPr lang="fr-FR" sz="1800" b="1" dirty="0" smtClean="0"/>
              <a:t>Prof. N. Bourouba                             1ière Année de Doctorat(INST/ME)</a:t>
            </a:r>
            <a:endParaRPr lang="fr-FR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071570"/>
          </a:xfr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fr-FR" b="1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Certains paramètres en Fiabilité</a:t>
            </a:r>
            <a:endParaRPr lang="fr-FR" b="1" i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1928802"/>
            <a:ext cx="233362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285720" y="1643050"/>
            <a:ext cx="4071966" cy="464347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Wingdings" pitchFamily="2" charset="2"/>
              <a:buChar char="v"/>
            </a:pPr>
            <a:r>
              <a:rPr lang="fr-FR" dirty="0" smtClean="0"/>
              <a:t>Temps moyen à la défaillance (MTBF ) </a:t>
            </a:r>
          </a:p>
          <a:p>
            <a:pPr algn="ctr">
              <a:buFont typeface="Wingdings" pitchFamily="2" charset="2"/>
              <a:buChar char="v"/>
            </a:pPr>
            <a:endParaRPr lang="fr-FR" dirty="0"/>
          </a:p>
          <a:p>
            <a:pPr algn="ctr"/>
            <a:endParaRPr lang="fr-FR" dirty="0" smtClean="0"/>
          </a:p>
          <a:p>
            <a:pPr algn="ctr">
              <a:buFont typeface="Wingdings" pitchFamily="2" charset="2"/>
              <a:buChar char="v"/>
            </a:pPr>
            <a:r>
              <a:rPr lang="fr-FR" dirty="0" smtClean="0"/>
              <a:t>Temps de Réparation  (Repair time :R) est suppose d’obéir à  la distribution Exponentielle .</a:t>
            </a:r>
          </a:p>
          <a:p>
            <a:pPr algn="ctr">
              <a:buFont typeface="Wingdings" pitchFamily="2" charset="2"/>
              <a:buChar char="v"/>
            </a:pPr>
            <a:r>
              <a:rPr lang="fr-FR" dirty="0" smtClean="0"/>
              <a:t>Temps moyen  à la réparation (MTTR)</a:t>
            </a:r>
          </a:p>
          <a:p>
            <a:pPr algn="ctr">
              <a:buFont typeface="Wingdings" pitchFamily="2" charset="2"/>
              <a:buChar char="v"/>
            </a:pPr>
            <a:endParaRPr lang="fr-FR" dirty="0"/>
          </a:p>
          <a:p>
            <a:pPr algn="ctr">
              <a:buFont typeface="Wingdings" pitchFamily="2" charset="2"/>
              <a:buChar char="v"/>
            </a:pPr>
            <a:endParaRPr lang="fr-FR" dirty="0" smtClean="0"/>
          </a:p>
          <a:p>
            <a:pPr algn="ctr">
              <a:buFont typeface="Wingdings" pitchFamily="2" charset="2"/>
              <a:buChar char="v"/>
            </a:pPr>
            <a:r>
              <a:rPr lang="fr-FR" dirty="0"/>
              <a:t> </a:t>
            </a:r>
            <a:r>
              <a:rPr lang="fr-FR" dirty="0" smtClean="0"/>
              <a:t>Disponibilité du système pour l’opération : Fraction de temps ou le système doit opérer normalement</a:t>
            </a:r>
          </a:p>
          <a:p>
            <a:pPr algn="ctr">
              <a:buFont typeface="Wingdings" pitchFamily="2" charset="2"/>
              <a:buChar char="v"/>
            </a:pPr>
            <a:r>
              <a:rPr lang="fr-FR" dirty="0" smtClean="0"/>
              <a:t>Haute fiabilité d’un système a une disponibilité de 0.9999</a:t>
            </a:r>
          </a:p>
          <a:p>
            <a:pPr algn="ctr"/>
            <a:r>
              <a:rPr lang="fr-FR" dirty="0" err="1" smtClean="0"/>
              <a:t>Referencié</a:t>
            </a:r>
            <a:r>
              <a:rPr lang="fr-FR" dirty="0" smtClean="0"/>
              <a:t> à 4 9s (Four 9s)</a:t>
            </a:r>
            <a:endParaRPr lang="fr-FR" dirty="0"/>
          </a:p>
        </p:txBody>
      </p:sp>
      <p:sp>
        <p:nvSpPr>
          <p:cNvPr id="9" name="Rectangle avec flèche vers la gauche 8"/>
          <p:cNvSpPr/>
          <p:nvPr/>
        </p:nvSpPr>
        <p:spPr>
          <a:xfrm>
            <a:off x="5143504" y="1714488"/>
            <a:ext cx="3786214" cy="1071570"/>
          </a:xfrm>
          <a:prstGeom prst="leftArrowCallout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72264" y="1928802"/>
            <a:ext cx="22479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ectangle avec flèche vers la gauche 10"/>
          <p:cNvSpPr/>
          <p:nvPr/>
        </p:nvSpPr>
        <p:spPr>
          <a:xfrm>
            <a:off x="5357818" y="3214686"/>
            <a:ext cx="3500462" cy="857256"/>
          </a:xfrm>
          <a:prstGeom prst="leftArrowCallout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15140" y="3286124"/>
            <a:ext cx="214312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Rectangle avec flèche vers la gauche 12"/>
          <p:cNvSpPr/>
          <p:nvPr/>
        </p:nvSpPr>
        <p:spPr>
          <a:xfrm>
            <a:off x="5643570" y="4286256"/>
            <a:ext cx="3214710" cy="857256"/>
          </a:xfrm>
          <a:prstGeom prst="leftArrowCallout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8678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929454" y="4357694"/>
            <a:ext cx="18097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Rectangle avec flèche vers la gauche 14"/>
          <p:cNvSpPr/>
          <p:nvPr/>
        </p:nvSpPr>
        <p:spPr>
          <a:xfrm>
            <a:off x="5072066" y="5429264"/>
            <a:ext cx="3786214" cy="857256"/>
          </a:xfrm>
          <a:prstGeom prst="leftArrowCallout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8679" name="Picture 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643702" y="5500702"/>
            <a:ext cx="2095500" cy="742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Organigramme : Terminateur 16"/>
          <p:cNvSpPr/>
          <p:nvPr/>
        </p:nvSpPr>
        <p:spPr>
          <a:xfrm>
            <a:off x="1571604" y="2143116"/>
            <a:ext cx="1714512" cy="642942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Taux de défaillances: </a:t>
            </a:r>
            <a:endParaRPr lang="fr-FR" dirty="0"/>
          </a:p>
        </p:txBody>
      </p:sp>
      <p:pic>
        <p:nvPicPr>
          <p:cNvPr id="28680" name="Picture 8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000364" y="2357430"/>
            <a:ext cx="247650" cy="219075"/>
          </a:xfrm>
          <a:prstGeom prst="rect">
            <a:avLst/>
          </a:prstGeom>
          <a:solidFill>
            <a:srgbClr val="6699FF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19" name="Rectangle à coins arrondis 18"/>
          <p:cNvSpPr/>
          <p:nvPr/>
        </p:nvSpPr>
        <p:spPr>
          <a:xfrm>
            <a:off x="1428728" y="4214818"/>
            <a:ext cx="2143140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Taux de réparation :</a:t>
            </a:r>
            <a:endParaRPr lang="fr-FR" dirty="0"/>
          </a:p>
        </p:txBody>
      </p:sp>
      <p:pic>
        <p:nvPicPr>
          <p:cNvPr id="28681" name="Picture 9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000364" y="4500570"/>
            <a:ext cx="433388" cy="28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Espace réservé de la date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C5552-57A1-4BAF-BCD6-6961814CA21F}" type="datetime1">
              <a:rPr lang="fr-FR" sz="1600" b="1" smtClean="0"/>
              <a:t>03/04/2020</a:t>
            </a:fld>
            <a:endParaRPr lang="fr-FR" sz="1600" b="1" dirty="0"/>
          </a:p>
        </p:txBody>
      </p:sp>
      <p:sp>
        <p:nvSpPr>
          <p:cNvPr id="20" name="Espace réservé du numéro de diapositive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F779-F254-45C2-9AB6-2A3649E6DC2A}" type="slidenum">
              <a:rPr lang="fr-FR" sz="1600" b="1" smtClean="0"/>
              <a:pPr/>
              <a:t>19</a:t>
            </a:fld>
            <a:endParaRPr lang="fr-FR" sz="1600" b="1" dirty="0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1"/>
          </p:nvPr>
        </p:nvSpPr>
        <p:spPr>
          <a:xfrm>
            <a:off x="1643042" y="6356350"/>
            <a:ext cx="6715172" cy="365125"/>
          </a:xfrm>
        </p:spPr>
        <p:txBody>
          <a:bodyPr/>
          <a:lstStyle/>
          <a:p>
            <a:r>
              <a:rPr lang="fr-FR" sz="1600" b="1" smtClean="0"/>
              <a:t>Prof. N. Bourouba                             1ière Année de Doctorat(INST/ME)</a:t>
            </a:r>
            <a:endParaRPr lang="fr-FR" sz="1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42844" y="6356350"/>
            <a:ext cx="1471594" cy="365125"/>
          </a:xfrm>
        </p:spPr>
        <p:txBody>
          <a:bodyPr/>
          <a:lstStyle/>
          <a:p>
            <a:fld id="{086C7C04-D66F-4A21-AFB5-AC97FB95EF78}" type="datetime1">
              <a:rPr lang="fr-FR" sz="1600" smtClean="0"/>
              <a:t>03/04/2020</a:t>
            </a:fld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85852" y="6356350"/>
            <a:ext cx="7215238" cy="365125"/>
          </a:xfrm>
        </p:spPr>
        <p:txBody>
          <a:bodyPr/>
          <a:lstStyle/>
          <a:p>
            <a:r>
              <a:rPr lang="fr-FR" sz="1800" b="1" dirty="0" smtClean="0"/>
              <a:t>Prof. N. Bourouba                             1ière Année de Doctorat(INST/ME)</a:t>
            </a:r>
            <a:endParaRPr lang="fr-FR" sz="1800" b="1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F779-F254-45C2-9AB6-2A3649E6DC2A}" type="slidenum">
              <a:rPr lang="fr-FR" sz="1600" b="1" smtClean="0"/>
              <a:pPr/>
              <a:t>2</a:t>
            </a:fld>
            <a:endParaRPr lang="fr-FR" sz="1600" b="1" dirty="0"/>
          </a:p>
        </p:txBody>
      </p:sp>
      <p:sp>
        <p:nvSpPr>
          <p:cNvPr id="7" name="Sous-titr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Font typeface="Wingdings" pitchFamily="2" charset="2"/>
              <a:buChar char="Ø"/>
            </a:pPr>
            <a:r>
              <a:rPr lang="fr-FR" b="1" u="sng" spc="50" dirty="0" smtClean="0">
                <a:ln w="11430"/>
                <a:solidFill>
                  <a:srgbClr val="FF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Les concepts fondamentaux et les différents aspects de test des CI</a:t>
            </a:r>
          </a:p>
          <a:p>
            <a:pPr>
              <a:buFont typeface="Wingdings" pitchFamily="2" charset="2"/>
              <a:buChar char="Ø"/>
            </a:pPr>
            <a:r>
              <a:rPr lang="fr-FR" b="1" u="sng" spc="50" dirty="0" smtClean="0">
                <a:ln w="11430"/>
                <a:solidFill>
                  <a:srgbClr val="FF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Focalise sur  </a:t>
            </a:r>
          </a:p>
          <a:p>
            <a:pPr marL="514350" indent="-514350">
              <a:buFont typeface="+mj-lt"/>
              <a:buAutoNum type="alphaUcPeriod"/>
            </a:pPr>
            <a:r>
              <a:rPr lang="fr-F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l’intérêt des processus du test dans la conception et de fabrication</a:t>
            </a:r>
          </a:p>
          <a:p>
            <a:pPr marL="514350" indent="-514350">
              <a:buFont typeface="+mj-lt"/>
              <a:buAutoNum type="alphaUcPeriod"/>
            </a:pPr>
            <a:r>
              <a:rPr lang="fr-F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Les challenges de processus de génération  de test et la modélisation des fautes </a:t>
            </a:r>
          </a:p>
          <a:p>
            <a:pPr marL="514350" indent="-514350">
              <a:buFont typeface="+mj-lt"/>
              <a:buAutoNum type="alphaUcPeriod"/>
            </a:pPr>
            <a:r>
              <a:rPr lang="fr-F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Les niveaux d’abstractions du test des CI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fr-FR" b="1" u="sng" spc="50" dirty="0" smtClean="0">
                <a:ln w="11430"/>
                <a:solidFill>
                  <a:srgbClr val="FF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Donne un vue sur la technologie de test des CIs</a:t>
            </a:r>
          </a:p>
          <a:p>
            <a:pPr marL="514350" indent="-514350">
              <a:buFont typeface="+mj-lt"/>
              <a:buAutoNum type="alphaUcPeriod"/>
            </a:pPr>
            <a:endParaRPr lang="fr-FR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514350" indent="-514350">
              <a:buFont typeface="Wingdings" pitchFamily="2" charset="2"/>
              <a:buChar char="Ø"/>
            </a:pPr>
            <a:endParaRPr lang="fr-FR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endParaRPr lang="fr-FR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fr-FR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 </a:t>
            </a:r>
            <a:r>
              <a:rPr lang="fr-FR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Test Et Fiabilité des </a:t>
            </a:r>
            <a:r>
              <a:rPr lang="fr-FR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circuit </a:t>
            </a:r>
            <a:r>
              <a:rPr lang="fr-FR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intègres</a:t>
            </a:r>
            <a:r>
              <a:rPr lang="fr-FR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  <a:endParaRPr lang="fr-FR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785818"/>
          </a:xfr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fr-FR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 au niveau système  </a:t>
            </a:r>
            <a:endParaRPr lang="fr-F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28596" y="1214422"/>
          <a:ext cx="8258204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2139"/>
                <a:gridCol w="3196065"/>
              </a:tblGrid>
              <a:tr h="3500462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fr-FR" dirty="0" smtClean="0"/>
                        <a:t> Le test demandé pour  assurer la fiabilité du système.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fr-FR" dirty="0" smtClean="0"/>
                        <a:t>Types  de test au niveau système</a:t>
                      </a:r>
                      <a:endParaRPr lang="fr-FR" dirty="0"/>
                    </a:p>
                  </a:txBody>
                  <a:tcPr>
                    <a:solidFill>
                      <a:srgbClr val="A1E2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</a:pPr>
                      <a:endParaRPr lang="fr-FR" dirty="0" smtClean="0"/>
                    </a:p>
                    <a:p>
                      <a:pPr>
                        <a:buFont typeface="Wingdings" pitchFamily="2" charset="2"/>
                        <a:buNone/>
                      </a:pPr>
                      <a:endParaRPr lang="fr-FR" dirty="0" smtClean="0"/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fr-FR" dirty="0" smtClean="0"/>
                        <a:t>1- Test On-line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smtClean="0">
                          <a:sym typeface="Wingdings" pitchFamily="2" charset="2"/>
                        </a:rPr>
                        <a:t> concurrentiel avec  l’opération du système.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fr-FR" baseline="0" dirty="0" smtClean="0">
                          <a:sym typeface="Wingdings" pitchFamily="2" charset="2"/>
                        </a:rPr>
                        <a:t>2- Test </a:t>
                      </a:r>
                      <a:r>
                        <a:rPr lang="fr-FR" baseline="0" dirty="0" err="1" smtClean="0">
                          <a:sym typeface="Wingdings" pitchFamily="2" charset="2"/>
                        </a:rPr>
                        <a:t>Off-line</a:t>
                      </a:r>
                      <a:r>
                        <a:rPr lang="fr-FR" baseline="0" dirty="0" smtClean="0">
                          <a:sym typeface="Wingdings" pitchFamily="2" charset="2"/>
                        </a:rPr>
                        <a:t>  système ou une partie du système est hors service: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fr-FR" baseline="0" dirty="0" smtClean="0">
                        <a:sym typeface="Wingdings" pitchFamily="2" charset="2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fr-FR" baseline="0" dirty="0" smtClean="0">
                          <a:sym typeface="Wingdings" pitchFamily="2" charset="2"/>
                        </a:rPr>
                        <a:t> effectué périodiquement durant  des périodes de faible demande;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fr-FR" baseline="0" dirty="0" smtClean="0">
                          <a:sym typeface="Wingdings" pitchFamily="2" charset="2"/>
                        </a:rPr>
                        <a:t> utiliser pour le diagnostic : identification et localisation des composants défaillants et à remplacer pour améliorer le temps de réparation</a:t>
                      </a:r>
                      <a:endParaRPr lang="fr-FR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</a:tr>
            </a:tbl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71406" y="6356350"/>
            <a:ext cx="1185842" cy="365125"/>
          </a:xfrm>
        </p:spPr>
        <p:txBody>
          <a:bodyPr/>
          <a:lstStyle/>
          <a:p>
            <a:fld id="{F0AFA2F5-AEA2-484C-A6EB-E01FC8E90F73}" type="datetime1">
              <a:rPr lang="fr-FR" sz="1600" b="1" smtClean="0"/>
              <a:t>03/04/2020</a:t>
            </a:fld>
            <a:endParaRPr lang="fr-FR" sz="1600" b="1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239156" y="6356350"/>
            <a:ext cx="762000" cy="365125"/>
          </a:xfrm>
        </p:spPr>
        <p:txBody>
          <a:bodyPr/>
          <a:lstStyle/>
          <a:p>
            <a:fld id="{7310F779-F254-45C2-9AB6-2A3649E6DC2A}" type="slidenum">
              <a:rPr lang="fr-FR" sz="1600" b="1" smtClean="0"/>
              <a:pPr/>
              <a:t>20</a:t>
            </a:fld>
            <a:endParaRPr lang="fr-FR" sz="1600" b="1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7215238" cy="365125"/>
          </a:xfrm>
        </p:spPr>
        <p:txBody>
          <a:bodyPr/>
          <a:lstStyle/>
          <a:p>
            <a:r>
              <a:rPr lang="fr-FR" sz="1800" b="1" dirty="0" smtClean="0"/>
              <a:t>Prof. N. Bourouba                             1ière Année de Doctorat(INST/ME)</a:t>
            </a:r>
            <a:endParaRPr lang="fr-FR" sz="1800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785818"/>
          </a:xfrm>
          <a:blipFill>
            <a:blip r:embed="rId3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864000"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fr-FR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La Génération de Test</a:t>
            </a:r>
            <a:endParaRPr lang="fr-FR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1142984"/>
          <a:ext cx="8229600" cy="4494234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4114800"/>
                <a:gridCol w="4114800"/>
              </a:tblGrid>
              <a:tr h="4494234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v"/>
                      </a:pPr>
                      <a:endParaRPr lang="fr-FR" dirty="0" smtClean="0"/>
                    </a:p>
                    <a:p>
                      <a:pPr>
                        <a:buFont typeface="Wingdings" pitchFamily="2" charset="2"/>
                        <a:buChar char="v"/>
                      </a:pPr>
                      <a:endParaRPr lang="fr-FR" dirty="0" smtClean="0"/>
                    </a:p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fr-FR" dirty="0" smtClean="0"/>
                        <a:t>Un</a:t>
                      </a:r>
                      <a:r>
                        <a:rPr lang="fr-FR" baseline="0" dirty="0" smtClean="0"/>
                        <a:t> test =séquence de patrons de test  ( Vecteurs de Test ) appliqués au CUT : Sorties contrôlées et analysées  pour une réponse correct</a:t>
                      </a:r>
                    </a:p>
                    <a:p>
                      <a:pPr>
                        <a:buFont typeface="Wingdings" pitchFamily="2" charset="2"/>
                        <a:buChar char="v"/>
                      </a:pPr>
                      <a:endParaRPr lang="fr-FR" baseline="0" dirty="0" smtClean="0"/>
                    </a:p>
                    <a:p>
                      <a:pPr>
                        <a:buFont typeface="Wingdings" pitchFamily="2" charset="2"/>
                        <a:buChar char="v"/>
                      </a:pPr>
                      <a:endParaRPr lang="fr-FR" baseline="0" dirty="0" smtClean="0"/>
                    </a:p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fr-FR" dirty="0" smtClean="0"/>
                        <a:t> Couverture de fautes = mesure quantitative   de la qualité  d’un ensemble de VECTEURS de TEST</a:t>
                      </a:r>
                      <a:endParaRPr lang="fr-FR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                  </a:t>
                      </a:r>
                    </a:p>
                    <a:p>
                      <a:endParaRPr lang="fr-FR" dirty="0" smtClean="0"/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fr-FR" baseline="0" dirty="0" smtClean="0"/>
                        <a:t>       application de tous les patrons de Test au CUT         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endParaRPr lang="fr-FR" baseline="0" dirty="0" smtClean="0"/>
                    </a:p>
                    <a:p>
                      <a:pPr>
                        <a:buFont typeface="Wingdings" pitchFamily="2" charset="2"/>
                        <a:buChar char="q"/>
                      </a:pPr>
                      <a:endParaRPr lang="fr-FR" baseline="0" dirty="0" smtClean="0"/>
                    </a:p>
                    <a:p>
                      <a:pPr>
                        <a:buFont typeface="Wingdings" pitchFamily="2" charset="2"/>
                        <a:buChar char="q"/>
                      </a:pPr>
                      <a:endParaRPr lang="fr-FR" baseline="0" dirty="0" smtClean="0"/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fr-FR" baseline="0" dirty="0" smtClean="0"/>
                        <a:t> Tester   chaque table de vérité comme entrée pour un CUT d’une logique combinatoire     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fr-FR" dirty="0" smtClean="0"/>
                        <a:t> Aucune de ces </a:t>
                      </a:r>
                      <a:r>
                        <a:rPr lang="fr-FR" i="1" u="sng" dirty="0" smtClean="0">
                          <a:solidFill>
                            <a:srgbClr val="FFFF00"/>
                          </a:solidFill>
                        </a:rPr>
                        <a:t>approches n’est pratique </a:t>
                      </a:r>
                      <a:r>
                        <a:rPr lang="fr-FR" dirty="0" smtClean="0"/>
                        <a:t>pour un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dirty="0" smtClean="0"/>
                        <a:t> </a:t>
                      </a:r>
                      <a:r>
                        <a:rPr lang="fr-FR" b="1" i="1" u="sng" dirty="0" smtClean="0">
                          <a:solidFill>
                            <a:srgbClr val="FFFF00"/>
                          </a:solidFill>
                        </a:rPr>
                        <a:t>CUT</a:t>
                      </a:r>
                      <a:r>
                        <a:rPr lang="fr-FR" b="1" i="1" u="sng" baseline="0" dirty="0" smtClean="0">
                          <a:solidFill>
                            <a:srgbClr val="FFFF00"/>
                          </a:solidFill>
                        </a:rPr>
                        <a:t> complexe</a:t>
                      </a:r>
                      <a:endParaRPr lang="fr-FR" b="1" i="1" u="sng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7" name="Flèche droite à entaille 6"/>
          <p:cNvSpPr/>
          <p:nvPr/>
        </p:nvSpPr>
        <p:spPr>
          <a:xfrm>
            <a:off x="4429124" y="1928802"/>
            <a:ext cx="928694" cy="142876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Organigramme : Terminateur 7"/>
          <p:cNvSpPr/>
          <p:nvPr/>
        </p:nvSpPr>
        <p:spPr>
          <a:xfrm>
            <a:off x="5500694" y="1428736"/>
            <a:ext cx="2143140" cy="500066"/>
          </a:xfrm>
          <a:prstGeom prst="flowChartTerminator">
            <a:avLst/>
          </a:prstGeom>
          <a:solidFill>
            <a:srgbClr val="00B0F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FFFF00"/>
                </a:solidFill>
              </a:rPr>
              <a:t>Test Exhaustive</a:t>
            </a:r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9" name="Rogner un rectangle à un seul coin 8"/>
          <p:cNvSpPr/>
          <p:nvPr/>
        </p:nvSpPr>
        <p:spPr>
          <a:xfrm>
            <a:off x="5572132" y="2714620"/>
            <a:ext cx="2143140" cy="500066"/>
          </a:xfrm>
          <a:prstGeom prst="snip1Rect">
            <a:avLst/>
          </a:prstGeom>
          <a:solidFill>
            <a:schemeClr val="accent5">
              <a:lumMod val="50000"/>
            </a:schemeClr>
          </a:solidFill>
          <a:ln w="57150">
            <a:solidFill>
              <a:srgbClr val="A1E2EB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FFFF00"/>
                </a:solidFill>
              </a:rPr>
              <a:t>Test Fonctionnel</a:t>
            </a:r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>
          <a:xfrm>
            <a:off x="71406" y="6286520"/>
            <a:ext cx="1214446" cy="365125"/>
          </a:xfrm>
        </p:spPr>
        <p:txBody>
          <a:bodyPr/>
          <a:lstStyle/>
          <a:p>
            <a:fld id="{68332CFE-11EA-4BFD-B92D-C446C2148CC8}" type="datetime1">
              <a:rPr lang="fr-FR" sz="1600" b="1" smtClean="0"/>
              <a:t>03/04/2020</a:t>
            </a:fld>
            <a:endParaRPr lang="fr-FR" sz="1600" b="1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>
          <a:xfrm>
            <a:off x="8096280" y="6356350"/>
            <a:ext cx="762000" cy="365125"/>
          </a:xfrm>
        </p:spPr>
        <p:txBody>
          <a:bodyPr/>
          <a:lstStyle/>
          <a:p>
            <a:fld id="{7310F779-F254-45C2-9AB6-2A3649E6DC2A}" type="slidenum">
              <a:rPr lang="fr-FR" sz="1600" b="1" smtClean="0"/>
              <a:pPr/>
              <a:t>21</a:t>
            </a:fld>
            <a:endParaRPr lang="fr-FR" sz="1600" b="1" dirty="0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1"/>
          </p:nvPr>
        </p:nvSpPr>
        <p:spPr>
          <a:xfrm>
            <a:off x="1500166" y="6356350"/>
            <a:ext cx="6858048" cy="365125"/>
          </a:xfrm>
        </p:spPr>
        <p:txBody>
          <a:bodyPr/>
          <a:lstStyle/>
          <a:p>
            <a:r>
              <a:rPr lang="fr-FR" sz="1600" b="1" dirty="0" smtClean="0"/>
              <a:t>Prof. N. Bourouba                             1ière Année de Doctorat(INST/ME)</a:t>
            </a:r>
            <a:endParaRPr lang="fr-FR" sz="16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642942"/>
          </a:xfrm>
          <a:blipFill>
            <a:blip r:embed="rId3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fr-FR" dirty="0" smtClean="0"/>
              <a:t>Efficacité de processus G.T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1214423"/>
          <a:ext cx="8229600" cy="51101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500034" y="264318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71406" y="6356350"/>
            <a:ext cx="1185842" cy="365125"/>
          </a:xfrm>
        </p:spPr>
        <p:txBody>
          <a:bodyPr/>
          <a:lstStyle/>
          <a:p>
            <a:fld id="{85A41C13-1366-46B8-9E3D-62B454110096}" type="datetime1">
              <a:rPr lang="fr-FR" sz="1600" b="1" smtClean="0"/>
              <a:t>03/04/2020</a:t>
            </a:fld>
            <a:endParaRPr lang="fr-FR" sz="1600" b="1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8167718" y="6356350"/>
            <a:ext cx="762000" cy="365125"/>
          </a:xfrm>
        </p:spPr>
        <p:txBody>
          <a:bodyPr/>
          <a:lstStyle/>
          <a:p>
            <a:fld id="{7310F779-F254-45C2-9AB6-2A3649E6DC2A}" type="slidenum">
              <a:rPr lang="fr-FR" sz="1600" b="1" smtClean="0"/>
              <a:pPr/>
              <a:t>22</a:t>
            </a:fld>
            <a:endParaRPr lang="fr-FR" sz="1600" b="1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1285852" y="6356350"/>
            <a:ext cx="7215238" cy="365125"/>
          </a:xfrm>
        </p:spPr>
        <p:txBody>
          <a:bodyPr/>
          <a:lstStyle/>
          <a:p>
            <a:r>
              <a:rPr lang="fr-FR" sz="1800" b="1" dirty="0" smtClean="0"/>
              <a:t>Prof. N. Bourouba                             1ière Année de Doctorat(INST/ME)</a:t>
            </a:r>
            <a:endParaRPr lang="fr-FR" sz="1800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5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an courbé vers le bas 4"/>
          <p:cNvSpPr/>
          <p:nvPr/>
        </p:nvSpPr>
        <p:spPr>
          <a:xfrm>
            <a:off x="428596" y="214290"/>
            <a:ext cx="8001056" cy="1214446"/>
          </a:xfrm>
          <a:prstGeom prst="ellipseRibbon">
            <a:avLst/>
          </a:prstGeom>
          <a:blipFill>
            <a:blip r:embed="rId6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/>
              <a:t>Le but d’Un Processus de GT</a:t>
            </a:r>
          </a:p>
          <a:p>
            <a:pPr algn="ctr"/>
            <a:endParaRPr lang="fr-FR" dirty="0"/>
          </a:p>
        </p:txBody>
      </p:sp>
      <p:sp>
        <p:nvSpPr>
          <p:cNvPr id="6" name="Rectangle avec flèche vers le bas 5"/>
          <p:cNvSpPr/>
          <p:nvPr/>
        </p:nvSpPr>
        <p:spPr>
          <a:xfrm>
            <a:off x="1357290" y="1571612"/>
            <a:ext cx="4286280" cy="1000132"/>
          </a:xfrm>
          <a:prstGeom prst="downArrowCallout">
            <a:avLst/>
          </a:prstGeom>
          <a:blipFill>
            <a:blip r:embed="rId7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FFFF00"/>
                </a:solidFill>
              </a:rPr>
              <a:t>Recherche d’ensemble de vecteurs de test efficace  = FC maximale</a:t>
            </a:r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7" name="Rectangle avec flèche vers le bas 6"/>
          <p:cNvSpPr/>
          <p:nvPr/>
        </p:nvSpPr>
        <p:spPr>
          <a:xfrm>
            <a:off x="1285852" y="2571744"/>
            <a:ext cx="4286280" cy="785818"/>
          </a:xfrm>
          <a:prstGeom prst="downArrowCallout">
            <a:avLst/>
          </a:prstGeom>
          <a:blipFill>
            <a:blip r:embed="rId8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FC déterminée par  Le  Processus de Simulation de Fautes</a:t>
            </a:r>
            <a:endParaRPr lang="fr-FR" dirty="0"/>
          </a:p>
        </p:txBody>
      </p:sp>
      <p:sp>
        <p:nvSpPr>
          <p:cNvPr id="8" name="Rectangle avec flèche vers la droite 7"/>
          <p:cNvSpPr/>
          <p:nvPr/>
        </p:nvSpPr>
        <p:spPr>
          <a:xfrm>
            <a:off x="1000100" y="3786190"/>
            <a:ext cx="3571900" cy="1857388"/>
          </a:xfrm>
          <a:prstGeom prst="rightArrowCallou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Modèles de Fautes Nécessaires pour </a:t>
            </a:r>
          </a:p>
          <a:p>
            <a:pPr algn="ctr"/>
            <a:r>
              <a:rPr lang="fr-FR" b="1" dirty="0" smtClean="0"/>
              <a:t>Emuler le Comportement des Fautes</a:t>
            </a:r>
            <a:endParaRPr lang="fr-FR" b="1" dirty="0"/>
          </a:p>
        </p:txBody>
      </p:sp>
      <p:graphicFrame>
        <p:nvGraphicFramePr>
          <p:cNvPr id="9" name="Diagramme 8"/>
          <p:cNvGraphicFramePr/>
          <p:nvPr/>
        </p:nvGraphicFramePr>
        <p:xfrm>
          <a:off x="5286380" y="3286124"/>
          <a:ext cx="3857620" cy="2928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10" name="Accolade ouvrante 9"/>
          <p:cNvSpPr/>
          <p:nvPr/>
        </p:nvSpPr>
        <p:spPr>
          <a:xfrm>
            <a:off x="4429124" y="3429000"/>
            <a:ext cx="857256" cy="2428892"/>
          </a:xfrm>
          <a:prstGeom prst="leftBrace">
            <a:avLst>
              <a:gd name="adj1" fmla="val 8333"/>
              <a:gd name="adj2" fmla="val 50448"/>
            </a:avLst>
          </a:prstGeom>
          <a:blipFill>
            <a:blip r:embed="rId13"/>
            <a:tile tx="0" ty="0" sx="100000" sy="100000" flip="none" algn="tl"/>
          </a:blipFill>
          <a:ln w="762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lèche droite à entaille 10"/>
          <p:cNvSpPr/>
          <p:nvPr/>
        </p:nvSpPr>
        <p:spPr>
          <a:xfrm rot="9166412">
            <a:off x="2386214" y="3276850"/>
            <a:ext cx="1000132" cy="428628"/>
          </a:xfrm>
          <a:prstGeom prst="notchedRight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>
          <a:xfrm>
            <a:off x="142844" y="6356350"/>
            <a:ext cx="1257280" cy="365125"/>
          </a:xfrm>
        </p:spPr>
        <p:txBody>
          <a:bodyPr/>
          <a:lstStyle/>
          <a:p>
            <a:fld id="{E4659A8F-CB00-48D4-8C45-533A424A36B3}" type="datetime1">
              <a:rPr lang="fr-FR" sz="1600" b="1" smtClean="0"/>
              <a:t>03/04/2020</a:t>
            </a:fld>
            <a:endParaRPr lang="fr-FR" sz="1600" b="1" dirty="0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>
          <a:xfrm>
            <a:off x="8167718" y="6356350"/>
            <a:ext cx="762000" cy="365125"/>
          </a:xfrm>
        </p:spPr>
        <p:txBody>
          <a:bodyPr/>
          <a:lstStyle/>
          <a:p>
            <a:fld id="{7310F779-F254-45C2-9AB6-2A3649E6DC2A}" type="slidenum">
              <a:rPr lang="fr-FR" sz="1600" b="1" smtClean="0"/>
              <a:pPr/>
              <a:t>23</a:t>
            </a:fld>
            <a:endParaRPr lang="fr-FR" sz="1600" b="1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>
          <a:xfrm>
            <a:off x="1357290" y="6356350"/>
            <a:ext cx="7358114" cy="365125"/>
          </a:xfrm>
        </p:spPr>
        <p:txBody>
          <a:bodyPr/>
          <a:lstStyle/>
          <a:p>
            <a:r>
              <a:rPr lang="fr-FR" sz="1800" b="1" dirty="0" smtClean="0"/>
              <a:t>Prof. N. Bourouba                             1ière Année de Doctorat(INST/ME)</a:t>
            </a:r>
            <a:endParaRPr lang="fr-FR" sz="1800" b="1" dirty="0"/>
          </a:p>
        </p:txBody>
      </p:sp>
      <p:pic>
        <p:nvPicPr>
          <p:cNvPr id="16" name="Sleep Away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14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17" name="j0214098.wav">
            <a:hlinkClick r:id="" action="ppaction://media"/>
          </p:cNvPr>
          <p:cNvPicPr>
            <a:picLocks noRot="1" noChangeAspect="1"/>
          </p:cNvPicPr>
          <p:nvPr>
            <a:wavAudioFile r:embed="rId2" name="j0214098.wav"/>
          </p:nvPr>
        </p:nvPicPr>
        <p:blipFill>
          <a:blip r:embed="rId15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201775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83254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l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00066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buNone/>
            </a:pPr>
            <a:r>
              <a:rPr lang="fr-F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fr-F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fr-F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</a:t>
            </a:r>
            <a:r>
              <a:rPr lang="fr-F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  </a:t>
            </a:r>
            <a:r>
              <a:rPr lang="fr-FR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Introduction</a:t>
            </a:r>
            <a:br>
              <a:rPr lang="fr-FR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fr-FR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1- Introduction </a:t>
            </a:r>
            <a:br>
              <a:rPr lang="fr-FR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fr-FR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2- le  processus de test durant le cycle  vie du CI</a:t>
            </a:r>
            <a:br>
              <a:rPr lang="fr-FR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fr-FR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3- Génération du test</a:t>
            </a:r>
            <a:br>
              <a:rPr lang="fr-FR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fr-FR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4Modèles </a:t>
            </a:r>
            <a:r>
              <a:rPr lang="fr-FR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 fautes</a:t>
            </a:r>
            <a:br>
              <a:rPr lang="fr-FR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fr-FR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5- Niveaux de l’abstraction </a:t>
            </a:r>
            <a:br>
              <a:rPr lang="fr-FR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fr-FR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6- Aperçu sur la technologie de test</a:t>
            </a:r>
            <a:br>
              <a:rPr lang="fr-FR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fr-FR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7-quelques remarques</a:t>
            </a:r>
            <a:endParaRPr lang="fr-FR" sz="32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71406" y="6356350"/>
            <a:ext cx="1285884" cy="365125"/>
          </a:xfrm>
        </p:spPr>
        <p:txBody>
          <a:bodyPr/>
          <a:lstStyle/>
          <a:p>
            <a:fld id="{93C5754B-6BBF-4096-B5E8-C3D4F9041D56}" type="datetime1">
              <a:rPr lang="fr-FR" sz="2000" b="1" smtClean="0"/>
              <a:t>03/04/2020</a:t>
            </a:fld>
            <a:endParaRPr lang="fr-FR" sz="2000" b="1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167718" y="6356350"/>
            <a:ext cx="762000" cy="365125"/>
          </a:xfrm>
        </p:spPr>
        <p:txBody>
          <a:bodyPr/>
          <a:lstStyle/>
          <a:p>
            <a:fld id="{7310F779-F254-45C2-9AB6-2A3649E6DC2A}" type="slidenum">
              <a:rPr lang="fr-FR" sz="2000" b="1" smtClean="0"/>
              <a:pPr/>
              <a:t>3</a:t>
            </a:fld>
            <a:endParaRPr lang="fr-FR" sz="2000" b="1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1428728" y="6357958"/>
            <a:ext cx="7215238" cy="365125"/>
          </a:xfrm>
        </p:spPr>
        <p:txBody>
          <a:bodyPr/>
          <a:lstStyle/>
          <a:p>
            <a:r>
              <a:rPr lang="fr-FR" sz="1800" b="1" dirty="0" smtClean="0"/>
              <a:t>Prof. N. Bourouba                             1ière Année de Doctorat(INST/ME)</a:t>
            </a:r>
            <a:endParaRPr lang="fr-FR" sz="1800" b="1" dirty="0"/>
          </a:p>
        </p:txBody>
      </p:sp>
      <p:pic>
        <p:nvPicPr>
          <p:cNvPr id="9" name="Sleep Away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6572264" y="328612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1775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928662"/>
          </a:xfrm>
          <a:solidFill>
            <a:schemeClr val="accent5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r>
              <a:rPr lang="fr-FR" b="1" i="1" dirty="0" smtClean="0"/>
              <a:t>           </a:t>
            </a:r>
            <a:r>
              <a:rPr lang="fr-FR" b="1" i="1" u="sng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INTRODUCTION</a:t>
            </a:r>
            <a:endParaRPr lang="fr-FR" b="1" i="1" u="sng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 bwMode="auto">
          <a:xfrm>
            <a:off x="5072066" y="1539893"/>
            <a:ext cx="3357586" cy="4317999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sp>
        <p:nvSpPr>
          <p:cNvPr id="7" name="Rectangle 6"/>
          <p:cNvSpPr/>
          <p:nvPr/>
        </p:nvSpPr>
        <p:spPr>
          <a:xfrm>
            <a:off x="285720" y="1571612"/>
            <a:ext cx="3643338" cy="4286280"/>
          </a:xfrm>
          <a:prstGeom prst="rect">
            <a:avLst/>
          </a:prstGeom>
          <a:ln w="38100">
            <a:solidFill>
              <a:srgbClr val="FF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lphaUcPeriod"/>
            </a:pPr>
            <a:r>
              <a:rPr lang="fr-FR" b="1" dirty="0" smtClean="0">
                <a:solidFill>
                  <a:srgbClr val="FFC000"/>
                </a:solidFill>
              </a:rPr>
              <a:t>Croissance en complexité des </a:t>
            </a:r>
            <a:r>
              <a:rPr lang="fr-FR" b="1" dirty="0" smtClean="0">
                <a:solidFill>
                  <a:srgbClr val="FFC000"/>
                </a:solidFill>
              </a:rPr>
              <a:t>Circuits intégrés (Cis)depuis </a:t>
            </a:r>
            <a:r>
              <a:rPr lang="fr-FR" b="1" dirty="0" smtClean="0">
                <a:solidFill>
                  <a:srgbClr val="FFC000"/>
                </a:solidFill>
              </a:rPr>
              <a:t>des décennies </a:t>
            </a:r>
            <a:r>
              <a:rPr lang="fr-FR" dirty="0" smtClean="0"/>
              <a:t>(les années 50) </a:t>
            </a:r>
          </a:p>
          <a:p>
            <a:pPr marL="342900" indent="-342900" algn="ctr"/>
            <a:r>
              <a:rPr lang="fr-FR" dirty="0" smtClean="0"/>
              <a:t>1- Cis en échelles SSI</a:t>
            </a:r>
          </a:p>
          <a:p>
            <a:pPr marL="342900" indent="-342900" algn="ctr"/>
            <a:r>
              <a:rPr lang="fr-FR" dirty="0" smtClean="0"/>
              <a:t>2- apparition des MSI</a:t>
            </a:r>
          </a:p>
          <a:p>
            <a:pPr marL="342900" indent="-342900" algn="ctr"/>
            <a:r>
              <a:rPr lang="fr-FR" dirty="0" smtClean="0"/>
              <a:t>3- les circuits en LSI</a:t>
            </a:r>
          </a:p>
          <a:p>
            <a:pPr marL="342900" indent="-342900" algn="ctr"/>
            <a:r>
              <a:rPr lang="fr-FR" dirty="0" smtClean="0"/>
              <a:t>4- Cis en VLSI et plus.</a:t>
            </a:r>
          </a:p>
          <a:p>
            <a:pPr marL="342900" indent="-342900" algn="ctr"/>
            <a:r>
              <a:rPr lang="fr-FR" dirty="0" smtClean="0"/>
              <a:t>B. </a:t>
            </a:r>
            <a:r>
              <a:rPr lang="fr-FR" b="1" dirty="0" smtClean="0">
                <a:solidFill>
                  <a:srgbClr val="FFC000"/>
                </a:solidFill>
              </a:rPr>
              <a:t>La loi de Moore:  </a:t>
            </a:r>
            <a:r>
              <a:rPr lang="fr-FR" dirty="0" smtClean="0"/>
              <a:t>Echelle des Cis double chaque 18mois</a:t>
            </a:r>
          </a:p>
          <a:p>
            <a:pPr marL="342900" indent="-342900" algn="ctr"/>
            <a:r>
              <a:rPr lang="fr-FR" dirty="0" smtClean="0"/>
              <a:t>1- l’augmentation de taille et de complexité =&gt;  plus et nouveau challenges</a:t>
            </a:r>
          </a:p>
          <a:p>
            <a:pPr marL="342900" indent="-342900" algn="ctr"/>
            <a:r>
              <a:rPr lang="fr-FR" dirty="0" smtClean="0"/>
              <a:t> </a:t>
            </a:r>
          </a:p>
          <a:p>
            <a:pPr marL="342900" indent="-342900" algn="ctr"/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71406" y="6356350"/>
            <a:ext cx="1400156" cy="365125"/>
          </a:xfrm>
        </p:spPr>
        <p:txBody>
          <a:bodyPr/>
          <a:lstStyle/>
          <a:p>
            <a:fld id="{035AF72A-6713-4B35-94B5-75C402E6E042}" type="datetime1">
              <a:rPr lang="fr-FR" sz="1600" b="1" smtClean="0"/>
              <a:t>03/04/2020</a:t>
            </a:fld>
            <a:endParaRPr lang="fr-FR" sz="1600" b="1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F779-F254-45C2-9AB6-2A3649E6DC2A}" type="slidenum">
              <a:rPr lang="fr-FR" sz="1600" b="1" smtClean="0"/>
              <a:pPr/>
              <a:t>4</a:t>
            </a:fld>
            <a:endParaRPr lang="fr-FR" sz="1600" b="1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1285852" y="6356350"/>
            <a:ext cx="7143800" cy="365125"/>
          </a:xfrm>
        </p:spPr>
        <p:txBody>
          <a:bodyPr/>
          <a:lstStyle/>
          <a:p>
            <a:r>
              <a:rPr lang="fr-FR" sz="1800" b="1" i="1" dirty="0" smtClean="0"/>
              <a:t>Prof. N. Bourouba                             1ière Année de Doctorat(INST/ME)</a:t>
            </a:r>
            <a:endParaRPr lang="fr-FR" sz="1800" b="1" i="1" dirty="0"/>
          </a:p>
        </p:txBody>
      </p:sp>
      <p:pic>
        <p:nvPicPr>
          <p:cNvPr id="9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6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10" name="Sleep Away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7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4745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201775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audio>
              <p:cMediaNode vol="20000"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229600" cy="785810"/>
          </a:xfr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fr-F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</a:t>
            </a:r>
            <a:r>
              <a:rPr lang="fr-FR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Rapport cout - complexité</a:t>
            </a:r>
            <a:endParaRPr lang="fr-FR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28736"/>
            <a:ext cx="4686304" cy="4214842"/>
          </a:xfr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>
            <a:normAutofit fontScale="85000" lnSpcReduction="10000"/>
          </a:bodyPr>
          <a:lstStyle/>
          <a:p>
            <a:r>
              <a:rPr lang="fr-FR" dirty="0" smtClean="0"/>
              <a:t>La règle de 10 = Indicateur utile de</a:t>
            </a:r>
          </a:p>
          <a:p>
            <a:pPr>
              <a:buNone/>
            </a:pPr>
            <a:r>
              <a:rPr lang="fr-FR" dirty="0" smtClean="0"/>
              <a:t>l’importance du test pour découvrir </a:t>
            </a:r>
          </a:p>
          <a:p>
            <a:pPr>
              <a:buNone/>
            </a:pPr>
            <a:r>
              <a:rPr lang="fr-FR" dirty="0" smtClean="0"/>
              <a:t>les fautes  d’un IC une fois fabriqué.</a:t>
            </a:r>
          </a:p>
          <a:p>
            <a:r>
              <a:rPr lang="fr-FR" dirty="0" smtClean="0"/>
              <a:t>Cout de test est supposé X</a:t>
            </a:r>
            <a:r>
              <a:rPr lang="fr-FR" sz="3600" dirty="0" smtClean="0"/>
              <a:t>10 </a:t>
            </a:r>
            <a:r>
              <a:rPr lang="fr-FR" sz="2800" dirty="0" err="1" smtClean="0"/>
              <a:t>qd</a:t>
            </a:r>
            <a:r>
              <a:rPr lang="fr-FR" sz="2800" dirty="0" smtClean="0"/>
              <a:t> </a:t>
            </a:r>
          </a:p>
          <a:p>
            <a:pPr>
              <a:buNone/>
            </a:pPr>
            <a:r>
              <a:rPr lang="fr-FR" sz="2800" dirty="0" smtClean="0"/>
              <a:t>Chaque fois le produit défaillant </a:t>
            </a:r>
          </a:p>
          <a:p>
            <a:pPr>
              <a:buNone/>
            </a:pPr>
            <a:r>
              <a:rPr lang="fr-FR" sz="2800" dirty="0" smtClean="0"/>
              <a:t>est ND</a:t>
            </a:r>
            <a:r>
              <a:rPr lang="fr-FR" sz="2800" dirty="0" smtClean="0">
                <a:sym typeface="Wingdings" pitchFamily="2" charset="2"/>
              </a:rPr>
              <a:t> mais utilisé pour circuit</a:t>
            </a:r>
          </a:p>
          <a:p>
            <a:pPr>
              <a:buNone/>
            </a:pPr>
            <a:r>
              <a:rPr lang="fr-FR" sz="2800" dirty="0" smtClean="0">
                <a:sym typeface="Wingdings" pitchFamily="2" charset="2"/>
              </a:rPr>
              <a:t> large ou système: escalade  de</a:t>
            </a:r>
          </a:p>
          <a:p>
            <a:pPr>
              <a:buNone/>
            </a:pPr>
            <a:r>
              <a:rPr lang="fr-FR" sz="2800" dirty="0" smtClean="0">
                <a:sym typeface="Wingdings" pitchFamily="2" charset="2"/>
              </a:rPr>
              <a:t>Défaillance couteuseescalade </a:t>
            </a:r>
          </a:p>
          <a:p>
            <a:pPr>
              <a:buNone/>
            </a:pPr>
            <a:r>
              <a:rPr lang="fr-FR" sz="2800" dirty="0" smtClean="0">
                <a:sym typeface="Wingdings" pitchFamily="2" charset="2"/>
              </a:rPr>
              <a:t>de cout à éviter</a:t>
            </a:r>
            <a:endParaRPr lang="fr-FR" sz="2800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lum bright="-3000" contrast="30000"/>
          </a:blip>
          <a:srcRect/>
          <a:stretch>
            <a:fillRect/>
          </a:stretch>
        </p:blipFill>
        <p:spPr bwMode="auto">
          <a:xfrm>
            <a:off x="4286248" y="1857364"/>
            <a:ext cx="3857652" cy="4100524"/>
          </a:xfrm>
          <a:prstGeom prst="rect">
            <a:avLst/>
          </a:prstGeom>
          <a:solidFill>
            <a:srgbClr val="FF0000"/>
          </a:solidFill>
          <a:ln w="76200">
            <a:noFill/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42844" y="6356350"/>
            <a:ext cx="1042966" cy="365125"/>
          </a:xfrm>
        </p:spPr>
        <p:txBody>
          <a:bodyPr/>
          <a:lstStyle/>
          <a:p>
            <a:fld id="{A88FED50-06B7-4AC4-9846-4749043C1AAD}" type="datetime1">
              <a:rPr lang="fr-FR" sz="1600" b="1" smtClean="0"/>
              <a:t>03/04/2020</a:t>
            </a:fld>
            <a:endParaRPr lang="fr-FR" sz="1600" b="1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239156" y="6356350"/>
            <a:ext cx="762000" cy="365125"/>
          </a:xfrm>
        </p:spPr>
        <p:txBody>
          <a:bodyPr/>
          <a:lstStyle/>
          <a:p>
            <a:fld id="{7310F779-F254-45C2-9AB6-2A3649E6DC2A}" type="slidenum">
              <a:rPr lang="fr-FR" sz="1600" b="1" smtClean="0"/>
              <a:pPr/>
              <a:t>5</a:t>
            </a:fld>
            <a:endParaRPr lang="fr-FR" sz="1600" b="1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1285852" y="6356350"/>
            <a:ext cx="7429552" cy="36512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fr-FR" sz="1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Prof. N. Bourouba                             1ière Année de Doctorat(INST/ME)</a:t>
            </a:r>
            <a:endParaRPr lang="fr-FR" sz="1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571480"/>
            <a:ext cx="7643866" cy="564360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90500" cap="rnd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71406" y="6356350"/>
            <a:ext cx="1114404" cy="365125"/>
          </a:xfrm>
        </p:spPr>
        <p:txBody>
          <a:bodyPr/>
          <a:lstStyle/>
          <a:p>
            <a:fld id="{EF1AB2C1-BEE5-4BA5-BDD4-2BA938C2FA5E}" type="datetime1">
              <a:rPr lang="fr-FR" sz="1600" b="1" smtClean="0"/>
              <a:t>03/04/2020</a:t>
            </a:fld>
            <a:endParaRPr lang="fr-FR" sz="1600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239156" y="6356350"/>
            <a:ext cx="762000" cy="365125"/>
          </a:xfrm>
        </p:spPr>
        <p:txBody>
          <a:bodyPr/>
          <a:lstStyle/>
          <a:p>
            <a:fld id="{7310F779-F254-45C2-9AB6-2A3649E6DC2A}" type="slidenum">
              <a:rPr lang="fr-FR" sz="1600" b="1" smtClean="0"/>
              <a:pPr/>
              <a:t>6</a:t>
            </a:fld>
            <a:endParaRPr lang="fr-FR" sz="1600" b="1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85852" y="6356350"/>
            <a:ext cx="7572428" cy="36512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fr-FR" sz="1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Prof. N. Bourouba                             1ière Année de Doctorat(INST/ME)</a:t>
            </a:r>
            <a:endParaRPr lang="fr-FR" sz="1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97568"/>
          </a:xfr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r>
              <a:rPr lang="fr-FR" sz="3200" b="1" i="1" dirty="0" smtClean="0">
                <a:solidFill>
                  <a:srgbClr val="FFFF00"/>
                </a:solidFill>
              </a:rPr>
              <a:t>L’importance du test:</a:t>
            </a:r>
            <a:r>
              <a:rPr lang="fr-FR" sz="3200" dirty="0" smtClean="0">
                <a:solidFill>
                  <a:srgbClr val="FFFF00"/>
                </a:solidFill>
              </a:rPr>
              <a:t/>
            </a:r>
            <a:br>
              <a:rPr lang="fr-FR" sz="3200" dirty="0" smtClean="0">
                <a:solidFill>
                  <a:srgbClr val="FFFF00"/>
                </a:solidFill>
              </a:rPr>
            </a:br>
            <a:r>
              <a:rPr lang="fr-FR" sz="3200" i="1" dirty="0" smtClean="0">
                <a:solidFill>
                  <a:srgbClr val="002060"/>
                </a:solidFill>
              </a:rPr>
              <a:t>1- loi de Moore =résultat de réduction de la dimensionnalité : 1/10 du </a:t>
            </a:r>
            <a:r>
              <a:rPr lang="fr-FR" sz="3200" i="1" dirty="0" smtClean="0">
                <a:solidFill>
                  <a:srgbClr val="002060"/>
                </a:solidFill>
                <a:latin typeface="Symbol" pitchFamily="18" charset="2"/>
              </a:rPr>
              <a:t>m</a:t>
            </a:r>
            <a:r>
              <a:rPr lang="fr-FR" sz="3200" i="1" dirty="0" smtClean="0">
                <a:solidFill>
                  <a:srgbClr val="002060"/>
                </a:solidFill>
              </a:rPr>
              <a:t>m au 1/10 du nm pour transistors et les fils de connections</a:t>
            </a:r>
            <a:br>
              <a:rPr lang="fr-FR" sz="3200" i="1" dirty="0" smtClean="0">
                <a:solidFill>
                  <a:srgbClr val="002060"/>
                </a:solidFill>
              </a:rPr>
            </a:br>
            <a:r>
              <a:rPr lang="fr-FR" sz="3200" i="1" dirty="0" smtClean="0">
                <a:solidFill>
                  <a:srgbClr val="002060"/>
                </a:solidFill>
              </a:rPr>
              <a:t>2- Augmentation des fréquences de travail de qques 100s de KHz à qques 100de GHz</a:t>
            </a:r>
            <a:br>
              <a:rPr lang="fr-FR" sz="3200" i="1" dirty="0" smtClean="0">
                <a:solidFill>
                  <a:srgbClr val="002060"/>
                </a:solidFill>
              </a:rPr>
            </a:br>
            <a:r>
              <a:rPr lang="fr-FR" sz="3200" i="1" dirty="0" smtClean="0">
                <a:solidFill>
                  <a:srgbClr val="002060"/>
                </a:solidFill>
              </a:rPr>
              <a:t>3- décroissance de dimension =&gt; augmentation de probabilité de défauts lors du process de fabrication :</a:t>
            </a:r>
            <a:br>
              <a:rPr lang="fr-FR" sz="3200" i="1" dirty="0" smtClean="0">
                <a:solidFill>
                  <a:srgbClr val="002060"/>
                </a:solidFill>
              </a:rPr>
            </a:br>
            <a:r>
              <a:rPr lang="fr-FR" sz="3200" i="1" dirty="0" smtClean="0">
                <a:solidFill>
                  <a:srgbClr val="002060"/>
                </a:solidFill>
              </a:rPr>
              <a:t>- un faute individuelle au transistor ou fil =&gt; CI en défaillance</a:t>
            </a:r>
            <a:br>
              <a:rPr lang="fr-FR" sz="3200" i="1" dirty="0" smtClean="0">
                <a:solidFill>
                  <a:srgbClr val="002060"/>
                </a:solidFill>
              </a:rPr>
            </a:br>
            <a:r>
              <a:rPr lang="fr-FR" sz="3200" i="1" dirty="0" smtClean="0">
                <a:solidFill>
                  <a:srgbClr val="002060"/>
                </a:solidFill>
              </a:rPr>
              <a:t>- test exigé pour garantir un produit sain</a:t>
            </a:r>
            <a:endParaRPr lang="fr-FR" sz="3200" i="1" dirty="0">
              <a:solidFill>
                <a:srgbClr val="002060"/>
              </a:solidFill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71406" y="6356350"/>
            <a:ext cx="1285884" cy="365125"/>
          </a:xfrm>
        </p:spPr>
        <p:txBody>
          <a:bodyPr/>
          <a:lstStyle/>
          <a:p>
            <a:fld id="{3F7944A3-6ABD-46C4-A6C1-6ADE7F52C046}" type="datetime1">
              <a:rPr lang="fr-FR" sz="1600" b="1" smtClean="0"/>
              <a:t>03/04/2020</a:t>
            </a:fld>
            <a:endParaRPr lang="fr-FR" sz="1600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F779-F254-45C2-9AB6-2A3649E6DC2A}" type="slidenum">
              <a:rPr lang="fr-FR" sz="1600" b="1" smtClean="0"/>
              <a:pPr/>
              <a:t>7</a:t>
            </a:fld>
            <a:endParaRPr lang="fr-FR" sz="1600" b="1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7286676" cy="36512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fr-FR" sz="1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Prof. N. Bourouba                             1ière Année de Doctorat(INST/ME)</a:t>
            </a:r>
            <a:endParaRPr lang="fr-FR" sz="1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q"/>
            </a:pPr>
            <a:r>
              <a:rPr lang="fr-FR" dirty="0" smtClean="0"/>
              <a:t>Exécution du test du composant (C.I) au PCB au système jusqu’à son champ d’application </a:t>
            </a:r>
          </a:p>
          <a:p>
            <a:pPr algn="ctr">
              <a:buFont typeface="Wingdings" pitchFamily="2" charset="2"/>
              <a:buChar char="q"/>
            </a:pPr>
            <a:r>
              <a:rPr lang="fr-FR" dirty="0" smtClean="0"/>
              <a:t> -        Test durant :</a:t>
            </a:r>
            <a:br>
              <a:rPr lang="fr-FR" dirty="0" smtClean="0"/>
            </a:br>
            <a:r>
              <a:rPr lang="fr-FR" dirty="0" smtClean="0"/>
              <a:t>1)la fabrication pour améliorer le rendement (analyse de mode de défaillance)</a:t>
            </a:r>
            <a:br>
              <a:rPr lang="fr-FR" dirty="0" smtClean="0"/>
            </a:br>
            <a:r>
              <a:rPr lang="fr-FR" dirty="0" smtClean="0"/>
              <a:t>2) champs d’opération pour s’assurer du </a:t>
            </a:r>
            <a:r>
              <a:rPr lang="fr-FR" dirty="0" err="1" smtClean="0"/>
              <a:t>ft</a:t>
            </a:r>
            <a:r>
              <a:rPr lang="fr-FR" dirty="0" smtClean="0"/>
              <a:t> du système sans faute: réparation </a:t>
            </a:r>
            <a:r>
              <a:rPr lang="fr-FR" dirty="0" err="1" smtClean="0"/>
              <a:t>qd</a:t>
            </a:r>
            <a:r>
              <a:rPr lang="fr-FR" dirty="0" smtClean="0"/>
              <a:t>. fautes sont détectées</a:t>
            </a:r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214282" y="285728"/>
            <a:ext cx="8472518" cy="1143008"/>
          </a:xfr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fr-FR" sz="4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Utilité du test ; du simple composant au champ  d’application</a:t>
            </a:r>
            <a:endParaRPr lang="fr-FR" sz="40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42844" y="6356350"/>
            <a:ext cx="1257280" cy="365125"/>
          </a:xfrm>
        </p:spPr>
        <p:txBody>
          <a:bodyPr/>
          <a:lstStyle/>
          <a:p>
            <a:fld id="{D6FF49CB-C34C-42BD-8892-B66AAE181F92}" type="datetime1">
              <a:rPr lang="fr-FR" sz="1600" b="1" smtClean="0"/>
              <a:t>03/04/2020</a:t>
            </a:fld>
            <a:endParaRPr lang="fr-FR" sz="1600" b="1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239156" y="6356350"/>
            <a:ext cx="762000" cy="365125"/>
          </a:xfrm>
        </p:spPr>
        <p:txBody>
          <a:bodyPr/>
          <a:lstStyle/>
          <a:p>
            <a:fld id="{7310F779-F254-45C2-9AB6-2A3649E6DC2A}" type="slidenum">
              <a:rPr lang="fr-FR" sz="1600" b="1" smtClean="0"/>
              <a:pPr/>
              <a:t>8</a:t>
            </a:fld>
            <a:endParaRPr lang="fr-FR" sz="1600" b="1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1285852" y="6356350"/>
            <a:ext cx="7215238" cy="365125"/>
          </a:xfrm>
        </p:spPr>
        <p:txBody>
          <a:bodyPr/>
          <a:lstStyle/>
          <a:p>
            <a:r>
              <a:rPr lang="fr-FR" sz="1800" b="1" dirty="0" smtClean="0"/>
              <a:t>Prof. N. Bourouba                             1ière Année de Doctorat(INST/ME)</a:t>
            </a:r>
            <a:endParaRPr lang="fr-FR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71414"/>
            <a:ext cx="8229600" cy="85723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648000" tIns="1260000" rIns="504000" bIns="288000">
            <a:normAutofit fontScale="90000"/>
          </a:bodyPr>
          <a:lstStyle/>
          <a:p>
            <a:r>
              <a:rPr lang="fr-FR" b="1" i="1" u="sng" dirty="0" smtClean="0"/>
              <a:t/>
            </a:r>
            <a:br>
              <a:rPr lang="fr-FR" b="1" i="1" u="sng" dirty="0" smtClean="0"/>
            </a:br>
            <a:r>
              <a:rPr lang="fr-FR" b="1" i="1" u="sng" dirty="0" smtClean="0"/>
              <a:t/>
            </a:r>
            <a:br>
              <a:rPr lang="fr-FR" b="1" i="1" u="sng" dirty="0" smtClean="0"/>
            </a:br>
            <a:r>
              <a:rPr lang="fr-FR" b="1" i="1" u="sng" dirty="0" smtClean="0"/>
              <a:t/>
            </a:r>
            <a:br>
              <a:rPr lang="fr-FR" b="1" i="1" u="sng" dirty="0" smtClean="0"/>
            </a:br>
            <a:r>
              <a:rPr lang="fr-FR" b="1" i="1" u="sng" dirty="0" smtClean="0"/>
              <a:t> </a:t>
            </a:r>
            <a:br>
              <a:rPr lang="fr-FR" b="1" i="1" u="sng" dirty="0" smtClean="0"/>
            </a:br>
            <a:r>
              <a:rPr lang="fr-FR" b="1" i="1" u="sng" dirty="0" smtClean="0"/>
              <a:t/>
            </a:r>
            <a:br>
              <a:rPr lang="fr-FR" b="1" i="1" u="sng" dirty="0" smtClean="0"/>
            </a:br>
            <a:r>
              <a:rPr lang="fr-FR" b="1" i="1" u="sng" dirty="0" smtClean="0"/>
              <a:t>                </a:t>
            </a:r>
            <a:br>
              <a:rPr lang="fr-FR" b="1" i="1" u="sng" dirty="0" smtClean="0"/>
            </a:br>
            <a:r>
              <a:rPr lang="fr-FR" b="1" i="1" u="sng" dirty="0" smtClean="0"/>
              <a:t/>
            </a:r>
            <a:br>
              <a:rPr lang="fr-FR" b="1" i="1" u="sng" dirty="0" smtClean="0"/>
            </a:br>
            <a:r>
              <a:rPr lang="fr-FR" b="1" i="1" u="sng" dirty="0" smtClean="0"/>
              <a:t/>
            </a:r>
            <a:br>
              <a:rPr lang="fr-FR" b="1" i="1" u="sng" dirty="0" smtClean="0"/>
            </a:br>
            <a:r>
              <a:rPr lang="fr-FR" b="1" i="1" u="sng" dirty="0" smtClean="0"/>
              <a:t>  </a:t>
            </a:r>
            <a:br>
              <a:rPr lang="fr-FR" b="1" i="1" u="sng" dirty="0" smtClean="0"/>
            </a:br>
            <a:r>
              <a:rPr lang="fr-FR" b="1" i="1" u="sng" dirty="0" smtClean="0"/>
              <a:t/>
            </a:r>
            <a:br>
              <a:rPr lang="fr-FR" b="1" i="1" u="sng" dirty="0" smtClean="0"/>
            </a:br>
            <a:r>
              <a:rPr lang="fr-FR" b="1" i="1" u="sng" dirty="0" smtClean="0"/>
              <a:t/>
            </a:r>
            <a:br>
              <a:rPr lang="fr-FR" b="1" i="1" u="sng" dirty="0" smtClean="0"/>
            </a:br>
            <a:r>
              <a:rPr lang="fr-FR" b="1" i="1" u="sng" dirty="0" smtClean="0"/>
              <a:t>    </a:t>
            </a:r>
            <a:br>
              <a:rPr lang="fr-FR" b="1" i="1" u="sng" dirty="0" smtClean="0"/>
            </a:br>
            <a:r>
              <a:rPr lang="fr-FR" b="1" i="1" u="sng" dirty="0" smtClean="0"/>
              <a:t>    </a:t>
            </a:r>
            <a:br>
              <a:rPr lang="fr-FR" b="1" i="1" u="sng" dirty="0" smtClean="0"/>
            </a:br>
            <a:r>
              <a:rPr lang="fr-FR" b="1" i="1" u="sng" dirty="0" smtClean="0"/>
              <a:t/>
            </a:r>
            <a:br>
              <a:rPr lang="fr-FR" b="1" i="1" u="sng" dirty="0" smtClean="0"/>
            </a:br>
            <a:r>
              <a:rPr lang="fr-FR" b="1" i="1" u="sng" dirty="0" smtClean="0"/>
              <a:t/>
            </a:r>
            <a:br>
              <a:rPr lang="fr-FR" b="1" i="1" u="sng" dirty="0" smtClean="0"/>
            </a:br>
            <a:r>
              <a:rPr lang="fr-FR" sz="3600" b="1" i="1" u="sng" dirty="0" smtClean="0"/>
              <a:t>TEST  </a:t>
            </a:r>
            <a:r>
              <a:rPr lang="fr-FR" sz="3600" b="1" i="1" u="sng" dirty="0" smtClean="0"/>
              <a:t>du </a:t>
            </a:r>
            <a:r>
              <a:rPr lang="fr-FR" sz="3600" b="1" i="1" u="sng" dirty="0"/>
              <a:t>CI durant sa durée de vie</a:t>
            </a:r>
            <a:r>
              <a:rPr lang="fr-FR" b="1" i="1" u="sng" dirty="0"/>
              <a:t/>
            </a:r>
            <a:br>
              <a:rPr lang="fr-FR" b="1" i="1" u="sng" dirty="0"/>
            </a:b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428596" y="1142984"/>
            <a:ext cx="3686172" cy="5197493"/>
          </a:xfr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2500" lnSpcReduction="20000"/>
          </a:bodyPr>
          <a:lstStyle/>
          <a:p>
            <a:pPr lvl="0">
              <a:buFont typeface="Wingdings" pitchFamily="2" charset="2"/>
              <a:buChar char="q"/>
            </a:pPr>
            <a:r>
              <a:rPr lang="fr-FR" b="1" i="1" u="sng" dirty="0">
                <a:solidFill>
                  <a:srgbClr val="FF0000"/>
                </a:solidFill>
              </a:rPr>
              <a:t>Ce processus consiste à </a:t>
            </a:r>
          </a:p>
          <a:p>
            <a:pPr marL="514350" lvl="0" indent="-514350">
              <a:buFont typeface="+mj-lt"/>
              <a:buAutoNum type="alphaUcPeriod"/>
            </a:pPr>
            <a:r>
              <a:rPr lang="fr-FR" b="1" i="1" dirty="0">
                <a:solidFill>
                  <a:srgbClr val="0070C0"/>
                </a:solidFill>
              </a:rPr>
              <a:t>l'application d'un ensemble de vecteur de test (stimuli de test ) aux Entrées du circuit (CUT)</a:t>
            </a:r>
          </a:p>
          <a:p>
            <a:pPr marL="514350" lvl="0" indent="-514350">
              <a:buFont typeface="+mj-lt"/>
              <a:buAutoNum type="alphaUcPeriod"/>
            </a:pPr>
            <a:r>
              <a:rPr lang="fr-FR" b="1" i="1" dirty="0">
                <a:solidFill>
                  <a:srgbClr val="0070C0"/>
                </a:solidFill>
              </a:rPr>
              <a:t>analyse des réponses de sortie:</a:t>
            </a:r>
          </a:p>
          <a:p>
            <a:pPr lvl="0"/>
            <a:r>
              <a:rPr lang="fr-FR" b="1" i="1" dirty="0">
                <a:solidFill>
                  <a:schemeClr val="bg1"/>
                </a:solidFill>
              </a:rPr>
              <a:t>Si correctes (test positif = CUT dépourvu de fautes)</a:t>
            </a:r>
          </a:p>
          <a:p>
            <a:pPr lvl="0"/>
            <a:r>
              <a:rPr lang="fr-FR" b="1" i="1" dirty="0">
                <a:solidFill>
                  <a:schemeClr val="bg1"/>
                </a:solidFill>
              </a:rPr>
              <a:t>si incorrectes(test négatif= CUT pourvu de fautes)</a:t>
            </a:r>
          </a:p>
          <a:p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4286248" y="1000108"/>
            <a:ext cx="4572032" cy="542928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5357818" y="4429132"/>
            <a:ext cx="2357454" cy="1214446"/>
          </a:xfrm>
          <a:prstGeom prst="diamond">
            <a:avLst/>
          </a:prstGeom>
          <a:solidFill>
            <a:srgbClr val="F79646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6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 TEST </a:t>
            </a:r>
            <a:r>
              <a:rPr kumimoji="0" lang="fr-FR" sz="16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: Réponse </a:t>
            </a:r>
            <a:r>
              <a:rPr kumimoji="0" lang="fr-FR" sz="16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 correcte</a:t>
            </a:r>
            <a:r>
              <a:rPr kumimoji="0" lang="fr-FR" sz="1100" b="1" i="1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?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3" name="Rectangle 5" descr="Granit"/>
          <p:cNvSpPr>
            <a:spLocks noChangeArrowheads="1"/>
          </p:cNvSpPr>
          <p:nvPr/>
        </p:nvSpPr>
        <p:spPr bwMode="auto">
          <a:xfrm>
            <a:off x="7143768" y="5643578"/>
            <a:ext cx="1412875" cy="785818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28575">
            <a:solidFill>
              <a:srgbClr val="FABF8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600" b="1" i="1" u="sng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TEST ECHOUE</a:t>
            </a:r>
            <a:r>
              <a:rPr kumimoji="0" lang="fr-FR" sz="1600" b="1" i="1" u="sng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: </a:t>
            </a:r>
            <a:r>
              <a:rPr kumimoji="0" lang="fr-FR" sz="1600" b="1" i="1" u="sng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réparation ou rejet</a:t>
            </a:r>
            <a:endParaRPr kumimoji="0" lang="fr-FR" sz="16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4" name="AutoShape 6" descr="Gouttelettes"/>
          <p:cNvSpPr>
            <a:spLocks noChangeArrowheads="1"/>
          </p:cNvSpPr>
          <p:nvPr/>
        </p:nvSpPr>
        <p:spPr bwMode="auto">
          <a:xfrm>
            <a:off x="4572000" y="5494358"/>
            <a:ext cx="1357322" cy="863600"/>
          </a:xfrm>
          <a:prstGeom prst="horizontalScroll">
            <a:avLst>
              <a:gd name="adj" fmla="val 12500"/>
            </a:avLst>
          </a:prstGeom>
          <a:blipFill dpi="0" rotWithShape="0">
            <a:blip r:embed="rId5"/>
            <a:srcRect/>
            <a:tile tx="0" ty="0" sx="100000" sy="100000" flip="none" algn="tl"/>
          </a:blip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b="1" i="1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TEST PASS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5643570" y="3335343"/>
            <a:ext cx="1441453" cy="879475"/>
          </a:xfrm>
          <a:prstGeom prst="flowChartPunchedCard">
            <a:avLst/>
          </a:prstGeom>
          <a:solidFill>
            <a:srgbClr val="FABF8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4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Analyse des Réponses de sortie du</a:t>
            </a:r>
            <a:r>
              <a:rPr kumimoji="0" lang="fr-FR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circuit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6" name="AutoShape 8"/>
          <p:cNvSpPr>
            <a:spLocks noChangeArrowheads="1"/>
          </p:cNvSpPr>
          <p:nvPr/>
        </p:nvSpPr>
        <p:spPr bwMode="auto">
          <a:xfrm>
            <a:off x="6072198" y="2157410"/>
            <a:ext cx="1216025" cy="914400"/>
          </a:xfrm>
          <a:prstGeom prst="flowChartMultidocumen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1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Circuit à tester (CUT)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7" name="AutoShape 9"/>
          <p:cNvSpPr>
            <a:spLocks noChangeArrowheads="1"/>
          </p:cNvSpPr>
          <p:nvPr/>
        </p:nvSpPr>
        <p:spPr bwMode="auto">
          <a:xfrm>
            <a:off x="5929322" y="1357299"/>
            <a:ext cx="2071702" cy="500066"/>
          </a:xfrm>
          <a:prstGeom prst="flowChartAlternateProcess">
            <a:avLst/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400" b="1" i="1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Stimuli de test=vecteurs de test d'</a:t>
            </a:r>
            <a:r>
              <a:rPr kumimoji="0" lang="fr-FR" sz="1400" b="1" i="1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entree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Connecteur droit avec flèche 16"/>
          <p:cNvCxnSpPr/>
          <p:nvPr/>
        </p:nvCxnSpPr>
        <p:spPr>
          <a:xfrm rot="16200000" flipH="1">
            <a:off x="7007395" y="1998496"/>
            <a:ext cx="295287" cy="22540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 rot="16200000" flipH="1">
            <a:off x="6536546" y="2107395"/>
            <a:ext cx="357189" cy="1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 rot="5400000">
            <a:off x="6000760" y="2071678"/>
            <a:ext cx="428628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>
            <a:stCxn id="7176" idx="2"/>
          </p:cNvCxnSpPr>
          <p:nvPr/>
        </p:nvCxnSpPr>
        <p:spPr>
          <a:xfrm rot="5400000">
            <a:off x="6388049" y="3221396"/>
            <a:ext cx="391819" cy="233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rot="16200000" flipH="1">
            <a:off x="6301198" y="4343008"/>
            <a:ext cx="285752" cy="29372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>
            <a:stCxn id="7172" idx="1"/>
          </p:cNvCxnSpPr>
          <p:nvPr/>
        </p:nvCxnSpPr>
        <p:spPr>
          <a:xfrm rot="10800000" flipV="1">
            <a:off x="5000628" y="5036355"/>
            <a:ext cx="357190" cy="3571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rot="5400000">
            <a:off x="4749801" y="5322107"/>
            <a:ext cx="500860" cy="794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>
            <a:stCxn id="7172" idx="3"/>
          </p:cNvCxnSpPr>
          <p:nvPr/>
        </p:nvCxnSpPr>
        <p:spPr>
          <a:xfrm>
            <a:off x="7715272" y="5036355"/>
            <a:ext cx="142876" cy="37307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 rot="5400000">
            <a:off x="7600173" y="5322107"/>
            <a:ext cx="508008" cy="7942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space réservé de la date 20"/>
          <p:cNvSpPr>
            <a:spLocks noGrp="1"/>
          </p:cNvSpPr>
          <p:nvPr>
            <p:ph type="dt" sz="half" idx="10"/>
          </p:nvPr>
        </p:nvSpPr>
        <p:spPr>
          <a:xfrm>
            <a:off x="142844" y="6356350"/>
            <a:ext cx="1114404" cy="365125"/>
          </a:xfrm>
        </p:spPr>
        <p:txBody>
          <a:bodyPr/>
          <a:lstStyle/>
          <a:p>
            <a:fld id="{8C7EE5BA-3A06-49C8-A6FD-0850FE11C09B}" type="datetime1">
              <a:rPr lang="fr-FR" sz="1600" b="1" smtClean="0"/>
              <a:t>03/04/2020</a:t>
            </a:fld>
            <a:endParaRPr lang="fr-FR" sz="1600" b="1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12"/>
          </p:nvPr>
        </p:nvSpPr>
        <p:spPr>
          <a:xfrm>
            <a:off x="8239156" y="6356350"/>
            <a:ext cx="762000" cy="365125"/>
          </a:xfrm>
        </p:spPr>
        <p:txBody>
          <a:bodyPr/>
          <a:lstStyle/>
          <a:p>
            <a:fld id="{7310F779-F254-45C2-9AB6-2A3649E6DC2A}" type="slidenum">
              <a:rPr lang="fr-FR" sz="1600" b="1" smtClean="0"/>
              <a:pPr/>
              <a:t>9</a:t>
            </a:fld>
            <a:endParaRPr lang="fr-FR" sz="1600" b="1" dirty="0"/>
          </a:p>
        </p:txBody>
      </p:sp>
      <p:sp>
        <p:nvSpPr>
          <p:cNvPr id="25" name="Espace réservé du pied de page 24"/>
          <p:cNvSpPr>
            <a:spLocks noGrp="1"/>
          </p:cNvSpPr>
          <p:nvPr>
            <p:ph type="ftr" sz="quarter" idx="11"/>
          </p:nvPr>
        </p:nvSpPr>
        <p:spPr>
          <a:xfrm>
            <a:off x="1285852" y="6421461"/>
            <a:ext cx="7429552" cy="365125"/>
          </a:xfrm>
        </p:spPr>
        <p:txBody>
          <a:bodyPr/>
          <a:lstStyle/>
          <a:p>
            <a:r>
              <a:rPr lang="fr-FR" sz="1800" b="1" dirty="0" smtClean="0"/>
              <a:t>Prof. N. Bourouba                             1ière Année de Doctorat(INST/ME)</a:t>
            </a:r>
            <a:endParaRPr lang="fr-FR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49082</TotalTime>
  <Words>1702</Words>
  <Application>Microsoft Office PowerPoint</Application>
  <PresentationFormat>Affichage à l'écran (4:3)</PresentationFormat>
  <Paragraphs>294</Paragraphs>
  <Slides>23</Slides>
  <Notes>7</Notes>
  <HiddenSlides>0</HiddenSlides>
  <MMClips>5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Débit</vt:lpstr>
      <vt:lpstr>FORMATION DOCTORALE</vt:lpstr>
      <vt:lpstr>Le Test Et Fiabilité des circuit intègres:</vt:lpstr>
      <vt:lpstr>    </vt:lpstr>
      <vt:lpstr>           INTRODUCTION</vt:lpstr>
      <vt:lpstr>    Rapport cout - complexité</vt:lpstr>
      <vt:lpstr>Diapositive 6</vt:lpstr>
      <vt:lpstr>L’importance du test: 1- loi de Moore =résultat de réduction de la dimensionnalité : 1/10 du mm au 1/10 du nm pour transistors et les fils de connections 2- Augmentation des fréquences de travail de qques 100s de KHz à qques 100de GHz 3- décroissance de dimension =&gt; augmentation de probabilité de défauts lors du process de fabrication : - un faute individuelle au transistor ou fil =&gt; CI en défaillance - test exigé pour garantir un produit sain</vt:lpstr>
      <vt:lpstr>Utilité du test ; du simple composant au champ  d’application</vt:lpstr>
      <vt:lpstr>                                          TEST  du CI durant sa durée de vie  </vt:lpstr>
      <vt:lpstr>Test en phase de développement            de CI</vt:lpstr>
      <vt:lpstr>Aperçu sur les différentes phases de fabrication des C.I.  Et  l’insertion du Test</vt:lpstr>
      <vt:lpstr>Le Test du CI à effectuer au niveau du wafer(le sondage du wafer ) précédant le test du découpage et celui d’encapsulation et enfin l’aprés encapsulation .    le type de test disponible doit être basé sur un nombre de facteurs qui incluent: le cout d’achat et le cout d’appropriation ( opération du testeur, la formation de l’ingénieur de test; la routine de maintenance, réparation et mis à nouveau)   la Tendance envers les testeurs disponibles allant  en augmentant dans le coût. Donc des testeurs  nouveaux et à bas cout sont à acquérir et à utiliser</vt:lpstr>
      <vt:lpstr>     TEST DE PRODUCTION : Système ATE </vt:lpstr>
      <vt:lpstr>Diapositive 14</vt:lpstr>
      <vt:lpstr>Phase de vérification de la conception</vt:lpstr>
      <vt:lpstr>Rendement et Taux de rejet</vt:lpstr>
      <vt:lpstr>Fabrication des Systèmes Electroniques</vt:lpstr>
      <vt:lpstr>Fonctionnement au niveau système</vt:lpstr>
      <vt:lpstr>Certains paramètres en Fiabilité</vt:lpstr>
      <vt:lpstr>Test au niveau système  </vt:lpstr>
      <vt:lpstr>La Génération de Test</vt:lpstr>
      <vt:lpstr>Efficacité de processus G.T</vt:lpstr>
      <vt:lpstr>Diapositive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hp</dc:creator>
  <cp:lastModifiedBy>hp</cp:lastModifiedBy>
  <cp:revision>21</cp:revision>
  <dcterms:created xsi:type="dcterms:W3CDTF">2019-02-09T15:29:25Z</dcterms:created>
  <dcterms:modified xsi:type="dcterms:W3CDTF">2020-04-03T15:00:33Z</dcterms:modified>
</cp:coreProperties>
</file>